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79" r:id="rId1"/>
  </p:sldMasterIdLst>
  <p:notesMasterIdLst>
    <p:notesMasterId r:id="rId27"/>
  </p:notesMasterIdLst>
  <p:handoutMasterIdLst>
    <p:handoutMasterId r:id="rId28"/>
  </p:handoutMasterIdLst>
  <p:sldIdLst>
    <p:sldId id="614" r:id="rId2"/>
    <p:sldId id="616" r:id="rId3"/>
    <p:sldId id="625" r:id="rId4"/>
    <p:sldId id="617" r:id="rId5"/>
    <p:sldId id="626" r:id="rId6"/>
    <p:sldId id="628" r:id="rId7"/>
    <p:sldId id="620" r:id="rId8"/>
    <p:sldId id="619" r:id="rId9"/>
    <p:sldId id="621" r:id="rId10"/>
    <p:sldId id="629" r:id="rId11"/>
    <p:sldId id="630" r:id="rId12"/>
    <p:sldId id="631" r:id="rId13"/>
    <p:sldId id="632" r:id="rId14"/>
    <p:sldId id="638" r:id="rId15"/>
    <p:sldId id="639" r:id="rId16"/>
    <p:sldId id="641" r:id="rId17"/>
    <p:sldId id="642" r:id="rId18"/>
    <p:sldId id="679" r:id="rId19"/>
    <p:sldId id="681" r:id="rId20"/>
    <p:sldId id="680" r:id="rId21"/>
    <p:sldId id="682" r:id="rId22"/>
    <p:sldId id="683" r:id="rId23"/>
    <p:sldId id="684" r:id="rId24"/>
    <p:sldId id="685" r:id="rId25"/>
    <p:sldId id="686" r:id="rId26"/>
  </p:sldIdLst>
  <p:sldSz cx="9906000" cy="6858000" type="A4"/>
  <p:notesSz cx="6858000" cy="99472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ezione predefinita" id="{5A8546C1-7D90-4C4D-BBC0-AA61FD136EE7}">
          <p14:sldIdLst>
            <p14:sldId id="614"/>
            <p14:sldId id="616"/>
            <p14:sldId id="625"/>
            <p14:sldId id="617"/>
            <p14:sldId id="626"/>
            <p14:sldId id="628"/>
            <p14:sldId id="620"/>
            <p14:sldId id="619"/>
            <p14:sldId id="621"/>
            <p14:sldId id="629"/>
            <p14:sldId id="630"/>
            <p14:sldId id="631"/>
            <p14:sldId id="632"/>
            <p14:sldId id="638"/>
            <p14:sldId id="639"/>
            <p14:sldId id="641"/>
            <p14:sldId id="642"/>
            <p14:sldId id="679"/>
            <p14:sldId id="681"/>
            <p14:sldId id="680"/>
            <p14:sldId id="682"/>
            <p14:sldId id="683"/>
            <p14:sldId id="684"/>
            <p14:sldId id="685"/>
            <p14:sldId id="686"/>
          </p14:sldIdLst>
        </p14:section>
      </p14:sectionLst>
    </p:ext>
    <p:ext uri="{EFAFB233-063F-42B5-8137-9DF3F51BA10A}">
      <p15:sldGuideLst xmlns:p15="http://schemas.microsoft.com/office/powerpoint/2012/main">
        <p15:guide id="1" orient="horz" pos="4183">
          <p15:clr>
            <a:srgbClr val="A4A3A4"/>
          </p15:clr>
        </p15:guide>
        <p15:guide id="2" orient="horz" pos="3534">
          <p15:clr>
            <a:srgbClr val="A4A3A4"/>
          </p15:clr>
        </p15:guide>
        <p15:guide id="3" orient="horz" pos="3937">
          <p15:clr>
            <a:srgbClr val="A4A3A4"/>
          </p15:clr>
        </p15:guide>
        <p15:guide id="4" orient="horz" pos="784">
          <p15:clr>
            <a:srgbClr val="A4A3A4"/>
          </p15:clr>
        </p15:guide>
        <p15:guide id="5" pos="1405">
          <p15:clr>
            <a:srgbClr val="A4A3A4"/>
          </p15:clr>
        </p15:guide>
        <p15:guide id="6" pos="5928">
          <p15:clr>
            <a:srgbClr val="A4A3A4"/>
          </p15:clr>
        </p15:guide>
        <p15:guide id="7" pos="234">
          <p15:clr>
            <a:srgbClr val="A4A3A4"/>
          </p15:clr>
        </p15:guide>
        <p15:guide id="8" pos="236">
          <p15:clr>
            <a:srgbClr val="A4A3A4"/>
          </p15:clr>
        </p15:guide>
        <p15:guide id="9" pos="5574">
          <p15:clr>
            <a:srgbClr val="A4A3A4"/>
          </p15:clr>
        </p15:guide>
        <p15:guide id="10" pos="229">
          <p15:clr>
            <a:srgbClr val="A4A3A4"/>
          </p15:clr>
        </p15:guide>
        <p15:guide id="11" pos="1410">
          <p15:clr>
            <a:srgbClr val="A4A3A4"/>
          </p15:clr>
        </p15:guide>
        <p15:guide id="12" pos="1403">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D2"/>
    <a:srgbClr val="5151FD"/>
    <a:srgbClr val="001864"/>
    <a:srgbClr val="EE672A"/>
    <a:srgbClr val="002496"/>
    <a:srgbClr val="883D1C"/>
    <a:srgbClr val="E3BE35"/>
    <a:srgbClr val="4F81BD"/>
    <a:srgbClr val="D0EDF4"/>
    <a:srgbClr val="0029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E171933-4619-4E11-9A3F-F7608DF75F80}" styleName="Stile medio 1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529" autoAdjust="0"/>
  </p:normalViewPr>
  <p:slideViewPr>
    <p:cSldViewPr snapToGrid="0">
      <p:cViewPr varScale="1">
        <p:scale>
          <a:sx n="86" d="100"/>
          <a:sy n="86" d="100"/>
        </p:scale>
        <p:origin x="1133" y="67"/>
      </p:cViewPr>
      <p:guideLst>
        <p:guide orient="horz" pos="4183"/>
        <p:guide orient="horz" pos="3534"/>
        <p:guide orient="horz" pos="3937"/>
        <p:guide orient="horz" pos="784"/>
        <p:guide pos="1405"/>
        <p:guide pos="5928"/>
        <p:guide pos="234"/>
        <p:guide pos="236"/>
        <p:guide pos="5574"/>
        <p:guide pos="229"/>
        <p:guide pos="1410"/>
        <p:guide pos="14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3" d="100"/>
          <a:sy n="53" d="100"/>
        </p:scale>
        <p:origin x="-1770" y="-78"/>
      </p:cViewPr>
      <p:guideLst>
        <p:guide orient="horz" pos="3133"/>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71593" cy="49668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cs typeface="+mn-cs"/>
              </a:defRPr>
            </a:lvl1pPr>
          </a:lstStyle>
          <a:p>
            <a:pPr>
              <a:defRPr/>
            </a:pPr>
            <a:endParaRPr lang="en-US" dirty="0"/>
          </a:p>
        </p:txBody>
      </p:sp>
      <p:sp>
        <p:nvSpPr>
          <p:cNvPr id="247811" name="Rectangle 3"/>
          <p:cNvSpPr>
            <a:spLocks noGrp="1" noChangeArrowheads="1"/>
          </p:cNvSpPr>
          <p:nvPr>
            <p:ph type="dt" sz="quarter" idx="1"/>
          </p:nvPr>
        </p:nvSpPr>
        <p:spPr bwMode="auto">
          <a:xfrm>
            <a:off x="3884852" y="0"/>
            <a:ext cx="2971593" cy="49668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cs typeface="+mn-cs"/>
              </a:defRPr>
            </a:lvl1pPr>
          </a:lstStyle>
          <a:p>
            <a:pPr>
              <a:defRPr/>
            </a:pPr>
            <a:endParaRPr lang="en-US" dirty="0"/>
          </a:p>
        </p:txBody>
      </p:sp>
      <p:sp>
        <p:nvSpPr>
          <p:cNvPr id="247812" name="Rectangle 4"/>
          <p:cNvSpPr>
            <a:spLocks noGrp="1" noChangeArrowheads="1"/>
          </p:cNvSpPr>
          <p:nvPr>
            <p:ph type="ftr" sz="quarter" idx="2"/>
          </p:nvPr>
        </p:nvSpPr>
        <p:spPr bwMode="auto">
          <a:xfrm>
            <a:off x="0" y="9448891"/>
            <a:ext cx="2971593" cy="496683"/>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cs typeface="+mn-cs"/>
              </a:defRPr>
            </a:lvl1pPr>
          </a:lstStyle>
          <a:p>
            <a:pPr>
              <a:defRPr/>
            </a:pPr>
            <a:endParaRPr lang="en-US" dirty="0"/>
          </a:p>
        </p:txBody>
      </p:sp>
      <p:sp>
        <p:nvSpPr>
          <p:cNvPr id="247813" name="Rectangle 5"/>
          <p:cNvSpPr>
            <a:spLocks noGrp="1" noChangeArrowheads="1"/>
          </p:cNvSpPr>
          <p:nvPr>
            <p:ph type="sldNum" sz="quarter" idx="3"/>
          </p:nvPr>
        </p:nvSpPr>
        <p:spPr bwMode="auto">
          <a:xfrm>
            <a:off x="3884852" y="9448891"/>
            <a:ext cx="2971593" cy="496683"/>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cs typeface="+mn-cs"/>
              </a:defRPr>
            </a:lvl1pPr>
          </a:lstStyle>
          <a:p>
            <a:pPr>
              <a:defRPr/>
            </a:pPr>
            <a:fld id="{6696726F-AEC1-4F31-B316-C81ACB7F3516}" type="slidenum">
              <a:rPr lang="en-US"/>
              <a:pPr>
                <a:defRPr/>
              </a:pPr>
              <a:t>‹#›</a:t>
            </a:fld>
            <a:endParaRPr lang="en-US" dirty="0"/>
          </a:p>
        </p:txBody>
      </p:sp>
    </p:spTree>
    <p:extLst>
      <p:ext uri="{BB962C8B-B14F-4D97-AF65-F5344CB8AC3E}">
        <p14:creationId xmlns:p14="http://schemas.microsoft.com/office/powerpoint/2010/main" val="335028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2971593" cy="49668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cs typeface="+mn-cs"/>
              </a:defRPr>
            </a:lvl1pPr>
          </a:lstStyle>
          <a:p>
            <a:pPr>
              <a:defRPr/>
            </a:pPr>
            <a:endParaRPr lang="en-US" dirty="0"/>
          </a:p>
        </p:txBody>
      </p:sp>
      <p:sp>
        <p:nvSpPr>
          <p:cNvPr id="246787" name="Rectangle 3"/>
          <p:cNvSpPr>
            <a:spLocks noGrp="1" noChangeArrowheads="1"/>
          </p:cNvSpPr>
          <p:nvPr>
            <p:ph type="dt" idx="1"/>
          </p:nvPr>
        </p:nvSpPr>
        <p:spPr bwMode="auto">
          <a:xfrm>
            <a:off x="3884852" y="0"/>
            <a:ext cx="2971593" cy="49668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735013" y="746125"/>
            <a:ext cx="5387975" cy="3730625"/>
          </a:xfrm>
          <a:prstGeom prst="rect">
            <a:avLst/>
          </a:prstGeom>
          <a:noFill/>
          <a:ln w="9525">
            <a:solidFill>
              <a:srgbClr val="000000"/>
            </a:solidFill>
            <a:miter lim="800000"/>
            <a:headEnd/>
            <a:tailEnd/>
          </a:ln>
        </p:spPr>
      </p:sp>
      <p:sp>
        <p:nvSpPr>
          <p:cNvPr id="246789" name="Rectangle 5"/>
          <p:cNvSpPr>
            <a:spLocks noGrp="1" noChangeArrowheads="1"/>
          </p:cNvSpPr>
          <p:nvPr>
            <p:ph type="body" sz="quarter" idx="3"/>
          </p:nvPr>
        </p:nvSpPr>
        <p:spPr bwMode="auto">
          <a:xfrm>
            <a:off x="686112" y="4725296"/>
            <a:ext cx="5485778" cy="4475254"/>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6790" name="Rectangle 6"/>
          <p:cNvSpPr>
            <a:spLocks noGrp="1" noChangeArrowheads="1"/>
          </p:cNvSpPr>
          <p:nvPr>
            <p:ph type="ftr" sz="quarter" idx="4"/>
          </p:nvPr>
        </p:nvSpPr>
        <p:spPr bwMode="auto">
          <a:xfrm>
            <a:off x="0" y="9448891"/>
            <a:ext cx="2971593" cy="496683"/>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cs typeface="+mn-cs"/>
              </a:defRPr>
            </a:lvl1pPr>
          </a:lstStyle>
          <a:p>
            <a:pPr>
              <a:defRPr/>
            </a:pPr>
            <a:endParaRPr lang="en-US" dirty="0"/>
          </a:p>
        </p:txBody>
      </p:sp>
      <p:sp>
        <p:nvSpPr>
          <p:cNvPr id="246791" name="Rectangle 7"/>
          <p:cNvSpPr>
            <a:spLocks noGrp="1" noChangeArrowheads="1"/>
          </p:cNvSpPr>
          <p:nvPr>
            <p:ph type="sldNum" sz="quarter" idx="5"/>
          </p:nvPr>
        </p:nvSpPr>
        <p:spPr bwMode="auto">
          <a:xfrm>
            <a:off x="3884852" y="9448891"/>
            <a:ext cx="2971593" cy="496683"/>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cs typeface="+mn-cs"/>
              </a:defRPr>
            </a:lvl1pPr>
          </a:lstStyle>
          <a:p>
            <a:pPr>
              <a:defRPr/>
            </a:pPr>
            <a:fld id="{33A073C1-5D2F-4BE4-B172-2DB647AB3E31}" type="slidenum">
              <a:rPr lang="en-US"/>
              <a:pPr>
                <a:defRPr/>
              </a:pPr>
              <a:t>‹#›</a:t>
            </a:fld>
            <a:endParaRPr lang="en-US" dirty="0"/>
          </a:p>
        </p:txBody>
      </p:sp>
    </p:spTree>
    <p:extLst>
      <p:ext uri="{BB962C8B-B14F-4D97-AF65-F5344CB8AC3E}">
        <p14:creationId xmlns:p14="http://schemas.microsoft.com/office/powerpoint/2010/main" val="21893276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61F7879C-183A-4B08-91D6-221A075A83DA}" type="slidenum">
              <a:rPr lang="en-US" smtClean="0"/>
              <a:pPr>
                <a:defRPr/>
              </a:pPr>
              <a:t>1</a:t>
            </a:fld>
            <a:endParaRPr lang="en-US"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pPr eaLnBrk="1" hangingPunct="1"/>
            <a:endParaRPr lang="it-IT"/>
          </a:p>
        </p:txBody>
      </p:sp>
    </p:spTree>
    <p:extLst>
      <p:ext uri="{BB962C8B-B14F-4D97-AF65-F5344CB8AC3E}">
        <p14:creationId xmlns:p14="http://schemas.microsoft.com/office/powerpoint/2010/main" val="3433566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3" name="Rettangolo 2"/>
          <p:cNvSpPr/>
          <p:nvPr userDrawn="1"/>
        </p:nvSpPr>
        <p:spPr bwMode="auto">
          <a:xfrm>
            <a:off x="6209818" y="2563192"/>
            <a:ext cx="3696182" cy="229522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a:ln>
                <a:noFill/>
              </a:ln>
              <a:solidFill>
                <a:schemeClr val="tx1"/>
              </a:solidFill>
              <a:effectLst/>
              <a:latin typeface="Arial" charset="0"/>
            </a:endParaRPr>
          </a:p>
        </p:txBody>
      </p:sp>
      <p:sp>
        <p:nvSpPr>
          <p:cNvPr id="11" name="Rettangolo 10"/>
          <p:cNvSpPr/>
          <p:nvPr userDrawn="1"/>
        </p:nvSpPr>
        <p:spPr bwMode="auto">
          <a:xfrm>
            <a:off x="0" y="2563194"/>
            <a:ext cx="6198168" cy="2306874"/>
          </a:xfrm>
          <a:prstGeom prst="rect">
            <a:avLst/>
          </a:prstGeom>
          <a:solidFill>
            <a:srgbClr val="0018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a:ln>
                <a:noFill/>
              </a:ln>
              <a:solidFill>
                <a:schemeClr val="tx1"/>
              </a:solidFill>
              <a:effectLst/>
              <a:latin typeface="Arial" charset="0"/>
            </a:endParaRPr>
          </a:p>
        </p:txBody>
      </p:sp>
      <p:sp>
        <p:nvSpPr>
          <p:cNvPr id="205827" name="Rectangle 3"/>
          <p:cNvSpPr>
            <a:spLocks noGrp="1" noChangeArrowheads="1"/>
          </p:cNvSpPr>
          <p:nvPr>
            <p:ph type="subTitle" idx="1"/>
          </p:nvPr>
        </p:nvSpPr>
        <p:spPr>
          <a:xfrm>
            <a:off x="6182942" y="5212301"/>
            <a:ext cx="3615290" cy="393700"/>
          </a:xfrm>
        </p:spPr>
        <p:txBody>
          <a:bodyPr/>
          <a:lstStyle>
            <a:lvl1pPr marL="0" indent="0">
              <a:buFont typeface="Arial" charset="0"/>
              <a:buNone/>
              <a:defRPr sz="1400"/>
            </a:lvl1pPr>
          </a:lstStyle>
          <a:p>
            <a:r>
              <a:rPr lang="en-US"/>
              <a:t>Click to edit Master subtitle style</a:t>
            </a:r>
          </a:p>
        </p:txBody>
      </p:sp>
      <p:sp>
        <p:nvSpPr>
          <p:cNvPr id="205826" name="Rectangle 2"/>
          <p:cNvSpPr>
            <a:spLocks noGrp="1" noChangeArrowheads="1"/>
          </p:cNvSpPr>
          <p:nvPr>
            <p:ph type="ctrTitle"/>
          </p:nvPr>
        </p:nvSpPr>
        <p:spPr>
          <a:xfrm>
            <a:off x="803899" y="2736850"/>
            <a:ext cx="4149102" cy="1625600"/>
          </a:xfrm>
        </p:spPr>
        <p:txBody>
          <a:bodyPr/>
          <a:lstStyle>
            <a:lvl1pPr>
              <a:defRPr>
                <a:solidFill>
                  <a:schemeClr val="bg1"/>
                </a:solidFill>
              </a:defRPr>
            </a:lvl1pPr>
          </a:lstStyle>
          <a:p>
            <a:r>
              <a:rPr lang="en-US"/>
              <a:t>Click to edit Master title style</a:t>
            </a:r>
          </a:p>
        </p:txBody>
      </p:sp>
      <p:pic>
        <p:nvPicPr>
          <p:cNvPr id="2" name="Immagine 1"/>
          <p:cNvPicPr>
            <a:picLocks noChangeAspect="1"/>
          </p:cNvPicPr>
          <p:nvPr userDrawn="1"/>
        </p:nvPicPr>
        <p:blipFill>
          <a:blip r:embed="rId2" cstate="print"/>
          <a:stretch>
            <a:fillRect/>
          </a:stretch>
        </p:blipFill>
        <p:spPr>
          <a:xfrm>
            <a:off x="8016014" y="2551543"/>
            <a:ext cx="1889986" cy="2331667"/>
          </a:xfrm>
          <a:prstGeom prst="rect">
            <a:avLst/>
          </a:prstGeom>
        </p:spPr>
      </p:pic>
      <p:pic>
        <p:nvPicPr>
          <p:cNvPr id="12" name="Immagine 11"/>
          <p:cNvPicPr>
            <a:picLocks noChangeAspect="1"/>
          </p:cNvPicPr>
          <p:nvPr userDrawn="1"/>
        </p:nvPicPr>
        <p:blipFill>
          <a:blip r:embed="rId3" cstate="print"/>
          <a:stretch>
            <a:fillRect/>
          </a:stretch>
        </p:blipFill>
        <p:spPr>
          <a:xfrm>
            <a:off x="6184211" y="2563195"/>
            <a:ext cx="1878067" cy="2316963"/>
          </a:xfrm>
          <a:prstGeom prst="rect">
            <a:avLst/>
          </a:prstGeom>
        </p:spPr>
      </p:pic>
      <p:pic>
        <p:nvPicPr>
          <p:cNvPr id="9" name="Picture 8"/>
          <p:cNvPicPr>
            <a:picLocks noChangeAspect="1"/>
          </p:cNvPicPr>
          <p:nvPr userDrawn="1"/>
        </p:nvPicPr>
        <p:blipFill>
          <a:blip r:embed="rId4" cstate="print"/>
          <a:stretch>
            <a:fillRect/>
          </a:stretch>
        </p:blipFill>
        <p:spPr>
          <a:xfrm>
            <a:off x="478150" y="421172"/>
            <a:ext cx="2400300" cy="1485900"/>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7202488" y="307975"/>
            <a:ext cx="2246312" cy="5802313"/>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8788" y="307975"/>
            <a:ext cx="6591300" cy="5802313"/>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42950" y="609600"/>
            <a:ext cx="8420100" cy="1143000"/>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742950" y="1981200"/>
            <a:ext cx="412750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5035550" y="1981200"/>
            <a:ext cx="412750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Date Placeholder 4"/>
          <p:cNvSpPr>
            <a:spLocks noGrp="1" noChangeArrowheads="1"/>
          </p:cNvSpPr>
          <p:nvPr>
            <p:ph type="dt" sz="half" idx="10"/>
          </p:nvPr>
        </p:nvSpPr>
        <p:spPr>
          <a:xfrm>
            <a:off x="742950" y="6248400"/>
            <a:ext cx="2063750" cy="457200"/>
          </a:xfrm>
          <a:prstGeom prst="rect">
            <a:avLst/>
          </a:prstGeom>
        </p:spPr>
        <p:txBody>
          <a:bodyPr/>
          <a:lstStyle>
            <a:lvl1pPr>
              <a:defRPr>
                <a:cs typeface="+mn-cs"/>
              </a:defRPr>
            </a:lvl1pPr>
          </a:lstStyle>
          <a:p>
            <a:pPr>
              <a:defRPr/>
            </a:pPr>
            <a:fld id="{239640C0-D936-4B05-BE0C-A620AE2684CE}" type="datetime1">
              <a:rPr lang="it-IT"/>
              <a:pPr>
                <a:defRPr/>
              </a:pPr>
              <a:t>19/03/2020</a:t>
            </a:fld>
            <a:endParaRPr lang="it-IT"/>
          </a:p>
        </p:txBody>
      </p:sp>
      <p:sp>
        <p:nvSpPr>
          <p:cNvPr id="6" name="Footer Placeholder 5"/>
          <p:cNvSpPr>
            <a:spLocks noGrp="1" noChangeArrowheads="1"/>
          </p:cNvSpPr>
          <p:nvPr>
            <p:ph type="ftr" sz="quarter" idx="11"/>
          </p:nvPr>
        </p:nvSpPr>
        <p:spPr>
          <a:xfrm>
            <a:off x="3384550" y="6248400"/>
            <a:ext cx="3136900" cy="457200"/>
          </a:xfrm>
          <a:prstGeom prst="rect">
            <a:avLst/>
          </a:prstGeom>
        </p:spPr>
        <p:txBody>
          <a:bodyPr/>
          <a:lstStyle>
            <a:lvl1pPr>
              <a:defRPr>
                <a:cs typeface="+mn-cs"/>
              </a:defRPr>
            </a:lvl1pPr>
          </a:lstStyle>
          <a:p>
            <a:pPr>
              <a:defRPr/>
            </a:pPr>
            <a:endParaRPr lang="it-IT"/>
          </a:p>
        </p:txBody>
      </p:sp>
      <p:sp>
        <p:nvSpPr>
          <p:cNvPr id="7" name="Slide Number Placeholder 6"/>
          <p:cNvSpPr>
            <a:spLocks noGrp="1" noChangeArrowheads="1"/>
          </p:cNvSpPr>
          <p:nvPr>
            <p:ph type="sldNum" sz="quarter" idx="12"/>
          </p:nvPr>
        </p:nvSpPr>
        <p:spPr>
          <a:xfrm>
            <a:off x="7099300" y="6248400"/>
            <a:ext cx="2063750" cy="457200"/>
          </a:xfrm>
          <a:prstGeom prst="rect">
            <a:avLst/>
          </a:prstGeom>
        </p:spPr>
        <p:txBody>
          <a:bodyPr/>
          <a:lstStyle>
            <a:lvl1pPr>
              <a:defRPr>
                <a:cs typeface="+mn-cs"/>
              </a:defRPr>
            </a:lvl1pPr>
          </a:lstStyle>
          <a:p>
            <a:pPr>
              <a:defRPr/>
            </a:pPr>
            <a:fld id="{419ED963-ADC3-40C4-B969-0812A10D1E7E}"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el, tekst en 2 inhoudselementen">
    <p:spTree>
      <p:nvGrpSpPr>
        <p:cNvPr id="1" name=""/>
        <p:cNvGrpSpPr/>
        <p:nvPr/>
      </p:nvGrpSpPr>
      <p:grpSpPr>
        <a:xfrm>
          <a:off x="0" y="0"/>
          <a:ext cx="0" cy="0"/>
          <a:chOff x="0" y="0"/>
          <a:chExt cx="0" cy="0"/>
        </a:xfrm>
      </p:grpSpPr>
      <p:sp>
        <p:nvSpPr>
          <p:cNvPr id="2" name="Titel 1"/>
          <p:cNvSpPr>
            <a:spLocks noGrp="1"/>
          </p:cNvSpPr>
          <p:nvPr>
            <p:ph type="title"/>
          </p:nvPr>
        </p:nvSpPr>
        <p:spPr>
          <a:xfrm>
            <a:off x="742950" y="609600"/>
            <a:ext cx="8420100" cy="1143000"/>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742950" y="1981200"/>
            <a:ext cx="412750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quarter" idx="2"/>
          </p:nvPr>
        </p:nvSpPr>
        <p:spPr>
          <a:xfrm>
            <a:off x="5035550" y="1981200"/>
            <a:ext cx="4127500" cy="1981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inhoud 4"/>
          <p:cNvSpPr>
            <a:spLocks noGrp="1"/>
          </p:cNvSpPr>
          <p:nvPr>
            <p:ph sz="quarter" idx="3"/>
          </p:nvPr>
        </p:nvSpPr>
        <p:spPr>
          <a:xfrm>
            <a:off x="5035550" y="4114800"/>
            <a:ext cx="4127500" cy="1981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Rectangle 4"/>
          <p:cNvSpPr>
            <a:spLocks noGrp="1" noChangeArrowheads="1"/>
          </p:cNvSpPr>
          <p:nvPr>
            <p:ph type="dt" sz="half" idx="10"/>
          </p:nvPr>
        </p:nvSpPr>
        <p:spPr>
          <a:xfrm>
            <a:off x="742950" y="6248400"/>
            <a:ext cx="2063750" cy="457200"/>
          </a:xfrm>
          <a:prstGeom prst="rect">
            <a:avLst/>
          </a:prstGeom>
        </p:spPr>
        <p:txBody>
          <a:bodyPr/>
          <a:lstStyle>
            <a:lvl1pPr>
              <a:defRPr>
                <a:cs typeface="+mn-cs"/>
              </a:defRPr>
            </a:lvl1pPr>
          </a:lstStyle>
          <a:p>
            <a:pPr>
              <a:defRPr/>
            </a:pPr>
            <a:fld id="{B8AD204B-2163-454A-8956-4378912D8DC8}" type="datetime1">
              <a:rPr lang="it-IT"/>
              <a:pPr>
                <a:defRPr/>
              </a:pPr>
              <a:t>19/03/2020</a:t>
            </a:fld>
            <a:endParaRPr lang="it-IT"/>
          </a:p>
        </p:txBody>
      </p:sp>
      <p:sp>
        <p:nvSpPr>
          <p:cNvPr id="7" name="Rectangle 5"/>
          <p:cNvSpPr>
            <a:spLocks noGrp="1" noChangeArrowheads="1"/>
          </p:cNvSpPr>
          <p:nvPr>
            <p:ph type="ftr" sz="quarter" idx="11"/>
          </p:nvPr>
        </p:nvSpPr>
        <p:spPr>
          <a:xfrm>
            <a:off x="3384550" y="6248400"/>
            <a:ext cx="3136900" cy="457200"/>
          </a:xfrm>
          <a:prstGeom prst="rect">
            <a:avLst/>
          </a:prstGeom>
        </p:spPr>
        <p:txBody>
          <a:bodyPr/>
          <a:lstStyle>
            <a:lvl1pPr>
              <a:defRPr>
                <a:cs typeface="+mn-cs"/>
              </a:defRPr>
            </a:lvl1pPr>
          </a:lstStyle>
          <a:p>
            <a:pPr>
              <a:defRPr/>
            </a:pPr>
            <a:endParaRPr lang="it-IT"/>
          </a:p>
        </p:txBody>
      </p:sp>
      <p:sp>
        <p:nvSpPr>
          <p:cNvPr id="8" name="Rectangle 6"/>
          <p:cNvSpPr>
            <a:spLocks noGrp="1" noChangeArrowheads="1"/>
          </p:cNvSpPr>
          <p:nvPr>
            <p:ph type="sldNum" sz="quarter" idx="12"/>
          </p:nvPr>
        </p:nvSpPr>
        <p:spPr>
          <a:xfrm>
            <a:off x="7099300" y="6248400"/>
            <a:ext cx="2063750" cy="457200"/>
          </a:xfrm>
          <a:prstGeom prst="rect">
            <a:avLst/>
          </a:prstGeom>
        </p:spPr>
        <p:txBody>
          <a:bodyPr/>
          <a:lstStyle>
            <a:lvl1pPr>
              <a:defRPr>
                <a:cs typeface="+mn-cs"/>
              </a:defRPr>
            </a:lvl1pPr>
          </a:lstStyle>
          <a:p>
            <a:pPr>
              <a:defRPr/>
            </a:pPr>
            <a:fld id="{066A740D-0FF6-4BC2-94BF-C761C8CE5AC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ctangle 87"/>
          <p:cNvSpPr>
            <a:spLocks noChangeArrowheads="1"/>
          </p:cNvSpPr>
          <p:nvPr userDrawn="1"/>
        </p:nvSpPr>
        <p:spPr bwMode="auto">
          <a:xfrm>
            <a:off x="47500" y="549275"/>
            <a:ext cx="9144000" cy="71438"/>
          </a:xfrm>
          <a:prstGeom prst="rect">
            <a:avLst/>
          </a:prstGeom>
          <a:gradFill rotWithShape="1">
            <a:gsLst>
              <a:gs pos="0">
                <a:srgbClr val="DDDDDD">
                  <a:gamma/>
                  <a:shade val="46275"/>
                  <a:invGamma/>
                </a:srgbClr>
              </a:gs>
              <a:gs pos="100000">
                <a:srgbClr val="DDDDDD"/>
              </a:gs>
            </a:gsLst>
            <a:lin ang="0" scaled="1"/>
          </a:gradFill>
          <a:ln w="9525">
            <a:noFill/>
            <a:miter lim="800000"/>
            <a:headEnd/>
            <a:tailEnd/>
          </a:ln>
          <a:effectLst/>
        </p:spPr>
        <p:txBody>
          <a:bodyPr wrap="none" anchor="ctr"/>
          <a:lstStyle/>
          <a:p>
            <a:pPr eaLnBrk="1" hangingPunct="1">
              <a:defRPr/>
            </a:pPr>
            <a:r>
              <a:rPr lang="it-IT" sz="800">
                <a:latin typeface="Arial" pitchFamily="34" charset="0"/>
              </a:rPr>
              <a:t> </a:t>
            </a:r>
          </a:p>
        </p:txBody>
      </p:sp>
      <p:sp>
        <p:nvSpPr>
          <p:cNvPr id="5" name="Line 95"/>
          <p:cNvSpPr>
            <a:spLocks noChangeShapeType="1"/>
          </p:cNvSpPr>
          <p:nvPr userDrawn="1"/>
        </p:nvSpPr>
        <p:spPr bwMode="auto">
          <a:xfrm>
            <a:off x="803150" y="115888"/>
            <a:ext cx="0" cy="792162"/>
          </a:xfrm>
          <a:prstGeom prst="line">
            <a:avLst/>
          </a:prstGeom>
          <a:noFill/>
          <a:ln w="19050">
            <a:solidFill>
              <a:srgbClr val="C4004B"/>
            </a:solidFill>
            <a:round/>
            <a:headEnd/>
            <a:tailEnd/>
          </a:ln>
          <a:effectLst/>
        </p:spPr>
        <p:txBody>
          <a:bodyPr/>
          <a:lstStyle/>
          <a:p>
            <a:pPr>
              <a:defRPr/>
            </a:pPr>
            <a:endParaRPr lang="it-IT">
              <a:latin typeface="Times" charset="0"/>
            </a:endParaRPr>
          </a:p>
        </p:txBody>
      </p:sp>
      <p:pic>
        <p:nvPicPr>
          <p:cNvPr id="9" name="Picture 8"/>
          <p:cNvPicPr>
            <a:picLocks noChangeAspect="1"/>
          </p:cNvPicPr>
          <p:nvPr userDrawn="1"/>
        </p:nvPicPr>
        <p:blipFill>
          <a:blip r:embed="rId2" cstate="print"/>
          <a:stretch>
            <a:fillRect/>
          </a:stretch>
        </p:blipFill>
        <p:spPr>
          <a:xfrm>
            <a:off x="47500" y="70111"/>
            <a:ext cx="713771" cy="44185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82638" y="4406900"/>
            <a:ext cx="8420100" cy="1362075"/>
          </a:xfrm>
        </p:spPr>
        <p:txBody>
          <a:bodyPr/>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8788" y="890588"/>
            <a:ext cx="4418012" cy="5219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5029200" y="890588"/>
            <a:ext cx="4419600" cy="5219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95300" y="274638"/>
            <a:ext cx="8915400" cy="1143000"/>
          </a:xfrm>
        </p:spPr>
        <p:txBody>
          <a:bodyPr/>
          <a:lstStyle>
            <a:lvl1pPr>
              <a:defRPr/>
            </a:lvl1pPr>
          </a:lstStyle>
          <a:p>
            <a:r>
              <a:rPr lang="it-IT" dirty="0"/>
              <a:t>Fare clic per modificare lo stile del titolo</a:t>
            </a:r>
          </a:p>
        </p:txBody>
      </p:sp>
      <p:sp>
        <p:nvSpPr>
          <p:cNvPr id="3" name="Segnaposto testo 2"/>
          <p:cNvSpPr>
            <a:spLocks noGrp="1"/>
          </p:cNvSpPr>
          <p:nvPr>
            <p:ph type="body" idx="1"/>
          </p:nvPr>
        </p:nvSpPr>
        <p:spPr>
          <a:xfrm>
            <a:off x="495300" y="1535113"/>
            <a:ext cx="437673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stili del testo dello schema</a:t>
            </a:r>
          </a:p>
        </p:txBody>
      </p:sp>
      <p:sp>
        <p:nvSpPr>
          <p:cNvPr id="4" name="Segnaposto contenuto 3"/>
          <p:cNvSpPr>
            <a:spLocks noGrp="1"/>
          </p:cNvSpPr>
          <p:nvPr>
            <p:ph sz="half" idx="2"/>
          </p:nvPr>
        </p:nvSpPr>
        <p:spPr>
          <a:xfrm>
            <a:off x="495300" y="2174875"/>
            <a:ext cx="437673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5032375" y="1535113"/>
            <a:ext cx="437832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stili del testo dello schema</a:t>
            </a:r>
          </a:p>
        </p:txBody>
      </p:sp>
      <p:sp>
        <p:nvSpPr>
          <p:cNvPr id="6" name="Segnaposto contenuto 5"/>
          <p:cNvSpPr>
            <a:spLocks noGrp="1"/>
          </p:cNvSpPr>
          <p:nvPr>
            <p:ph sz="quarter" idx="4"/>
          </p:nvPr>
        </p:nvSpPr>
        <p:spPr>
          <a:xfrm>
            <a:off x="5032375" y="2174875"/>
            <a:ext cx="437832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95300" y="273050"/>
            <a:ext cx="3259138"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941513" y="4800600"/>
            <a:ext cx="59436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458788" y="307975"/>
            <a:ext cx="8988425" cy="50165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p>
            <a:pPr lvl="0"/>
            <a:r>
              <a:rPr lang="en-US" dirty="0"/>
              <a:t>Click to edit Master title style</a:t>
            </a:r>
          </a:p>
        </p:txBody>
      </p:sp>
      <p:sp>
        <p:nvSpPr>
          <p:cNvPr id="34819" name="Rectangle 3"/>
          <p:cNvSpPr>
            <a:spLocks noGrp="1" noChangeArrowheads="1"/>
          </p:cNvSpPr>
          <p:nvPr>
            <p:ph type="body" idx="1"/>
          </p:nvPr>
        </p:nvSpPr>
        <p:spPr bwMode="auto">
          <a:xfrm>
            <a:off x="458788" y="890588"/>
            <a:ext cx="8990012" cy="521970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4829" name="Text Box 29"/>
          <p:cNvSpPr txBox="1">
            <a:spLocks noChangeArrowheads="1"/>
          </p:cNvSpPr>
          <p:nvPr/>
        </p:nvSpPr>
        <p:spPr bwMode="auto">
          <a:xfrm>
            <a:off x="7271205" y="6617382"/>
            <a:ext cx="2240932" cy="204993"/>
          </a:xfrm>
          <a:prstGeom prst="rect">
            <a:avLst/>
          </a:prstGeom>
          <a:noFill/>
          <a:ln w="9525">
            <a:noFill/>
            <a:miter lim="800000"/>
            <a:headEnd/>
            <a:tailEnd/>
          </a:ln>
          <a:effectLst/>
        </p:spPr>
        <p:txBody>
          <a:bodyPr wrap="square" lIns="91429" tIns="45714" rIns="91429" bIns="45714">
            <a:spAutoFit/>
          </a:bodyPr>
          <a:lstStyle/>
          <a:p>
            <a:pPr eaLnBrk="0" hangingPunct="0">
              <a:lnSpc>
                <a:spcPct val="101000"/>
              </a:lnSpc>
              <a:spcBef>
                <a:spcPct val="50000"/>
              </a:spcBef>
              <a:defRPr/>
            </a:pPr>
            <a:r>
              <a:rPr lang="en-US" sz="700" dirty="0">
                <a:cs typeface="+mn-cs"/>
              </a:rPr>
              <a:t>© Copyright 2017</a:t>
            </a:r>
            <a:r>
              <a:rPr lang="en-US" sz="700" baseline="0" dirty="0">
                <a:cs typeface="+mn-cs"/>
              </a:rPr>
              <a:t> </a:t>
            </a:r>
            <a:r>
              <a:rPr lang="en-US" sz="700" dirty="0">
                <a:cs typeface="+mn-cs"/>
              </a:rPr>
              <a:t> Crystal System srl  |  Confidential</a:t>
            </a:r>
          </a:p>
        </p:txBody>
      </p:sp>
      <p:sp>
        <p:nvSpPr>
          <p:cNvPr id="9" name="Line 81"/>
          <p:cNvSpPr>
            <a:spLocks noChangeShapeType="1"/>
          </p:cNvSpPr>
          <p:nvPr/>
        </p:nvSpPr>
        <p:spPr bwMode="auto">
          <a:xfrm>
            <a:off x="827088" y="6596063"/>
            <a:ext cx="6337300" cy="0"/>
          </a:xfrm>
          <a:prstGeom prst="line">
            <a:avLst/>
          </a:prstGeom>
          <a:noFill/>
          <a:ln w="9525">
            <a:solidFill>
              <a:schemeClr val="bg2"/>
            </a:solidFill>
            <a:round/>
            <a:headEnd/>
            <a:tailEnd/>
          </a:ln>
          <a:effectLst/>
        </p:spPr>
        <p:txBody>
          <a:bodyPr/>
          <a:lstStyle/>
          <a:p>
            <a:pPr>
              <a:defRPr/>
            </a:pPr>
            <a:endParaRPr lang="it-IT">
              <a:latin typeface="Times" charset="0"/>
            </a:endParaRPr>
          </a:p>
        </p:txBody>
      </p:sp>
      <p:sp>
        <p:nvSpPr>
          <p:cNvPr id="10" name="Line 82"/>
          <p:cNvSpPr>
            <a:spLocks noChangeShapeType="1"/>
          </p:cNvSpPr>
          <p:nvPr/>
        </p:nvSpPr>
        <p:spPr bwMode="auto">
          <a:xfrm>
            <a:off x="755650" y="6380163"/>
            <a:ext cx="0" cy="433387"/>
          </a:xfrm>
          <a:prstGeom prst="line">
            <a:avLst/>
          </a:prstGeom>
          <a:noFill/>
          <a:ln w="19050">
            <a:solidFill>
              <a:srgbClr val="C4004B"/>
            </a:solidFill>
            <a:round/>
            <a:headEnd/>
            <a:tailEnd/>
          </a:ln>
          <a:effectLst/>
        </p:spPr>
        <p:txBody>
          <a:bodyPr/>
          <a:lstStyle/>
          <a:p>
            <a:pPr>
              <a:defRPr/>
            </a:pPr>
            <a:endParaRPr lang="it-IT">
              <a:latin typeface="Times" charset="0"/>
            </a:endParaRPr>
          </a:p>
        </p:txBody>
      </p:sp>
      <p:sp>
        <p:nvSpPr>
          <p:cNvPr id="11" name="Line 83"/>
          <p:cNvSpPr>
            <a:spLocks noChangeShapeType="1"/>
          </p:cNvSpPr>
          <p:nvPr/>
        </p:nvSpPr>
        <p:spPr bwMode="auto">
          <a:xfrm>
            <a:off x="34925" y="6596063"/>
            <a:ext cx="647700" cy="1587"/>
          </a:xfrm>
          <a:prstGeom prst="line">
            <a:avLst/>
          </a:prstGeom>
          <a:noFill/>
          <a:ln w="9525">
            <a:solidFill>
              <a:schemeClr val="bg2"/>
            </a:solidFill>
            <a:round/>
            <a:headEnd/>
            <a:tailEnd/>
          </a:ln>
          <a:effectLst/>
        </p:spPr>
        <p:txBody>
          <a:bodyPr/>
          <a:lstStyle/>
          <a:p>
            <a:pPr>
              <a:defRPr/>
            </a:pPr>
            <a:endParaRPr lang="it-IT">
              <a:latin typeface="Times" charset="0"/>
            </a:endParaRPr>
          </a:p>
        </p:txBody>
      </p:sp>
      <p:sp>
        <p:nvSpPr>
          <p:cNvPr id="12" name="Line 84"/>
          <p:cNvSpPr>
            <a:spLocks noChangeShapeType="1"/>
          </p:cNvSpPr>
          <p:nvPr/>
        </p:nvSpPr>
        <p:spPr bwMode="auto">
          <a:xfrm>
            <a:off x="7308850" y="6596063"/>
            <a:ext cx="1655763" cy="0"/>
          </a:xfrm>
          <a:prstGeom prst="line">
            <a:avLst/>
          </a:prstGeom>
          <a:noFill/>
          <a:ln w="9525">
            <a:solidFill>
              <a:schemeClr val="bg2"/>
            </a:solidFill>
            <a:round/>
            <a:headEnd/>
            <a:tailEnd/>
          </a:ln>
          <a:effectLst/>
        </p:spPr>
        <p:txBody>
          <a:bodyPr/>
          <a:lstStyle/>
          <a:p>
            <a:pPr>
              <a:defRPr/>
            </a:pPr>
            <a:endParaRPr lang="it-IT">
              <a:latin typeface="Times" charset="0"/>
            </a:endParaRPr>
          </a:p>
        </p:txBody>
      </p:sp>
      <p:sp>
        <p:nvSpPr>
          <p:cNvPr id="13" name="Line 85"/>
          <p:cNvSpPr>
            <a:spLocks noChangeShapeType="1"/>
          </p:cNvSpPr>
          <p:nvPr/>
        </p:nvSpPr>
        <p:spPr bwMode="auto">
          <a:xfrm>
            <a:off x="7235825" y="6380163"/>
            <a:ext cx="0" cy="433387"/>
          </a:xfrm>
          <a:prstGeom prst="line">
            <a:avLst/>
          </a:prstGeom>
          <a:noFill/>
          <a:ln w="19050">
            <a:solidFill>
              <a:srgbClr val="C4004B"/>
            </a:solidFill>
            <a:round/>
            <a:headEnd/>
            <a:tailEnd/>
          </a:ln>
          <a:effectLst/>
        </p:spPr>
        <p:txBody>
          <a:bodyPr/>
          <a:lstStyle/>
          <a:p>
            <a:pPr>
              <a:defRPr/>
            </a:pPr>
            <a:endParaRPr lang="it-IT">
              <a:latin typeface="Times" charset="0"/>
            </a:endParaRPr>
          </a:p>
        </p:txBody>
      </p:sp>
      <p:sp>
        <p:nvSpPr>
          <p:cNvPr id="14" name="Rectangle 86"/>
          <p:cNvSpPr>
            <a:spLocks noChangeArrowheads="1"/>
          </p:cNvSpPr>
          <p:nvPr/>
        </p:nvSpPr>
        <p:spPr bwMode="auto">
          <a:xfrm>
            <a:off x="179388" y="6572250"/>
            <a:ext cx="395287" cy="274638"/>
          </a:xfrm>
          <a:prstGeom prst="rect">
            <a:avLst/>
          </a:prstGeom>
          <a:noFill/>
          <a:ln w="9525">
            <a:noFill/>
            <a:miter lim="800000"/>
            <a:headEnd/>
            <a:tailEnd/>
          </a:ln>
          <a:effectLst/>
        </p:spPr>
        <p:txBody>
          <a:bodyPr wrap="none">
            <a:spAutoFit/>
          </a:bodyPr>
          <a:lstStyle/>
          <a:p>
            <a:pPr algn="l" eaLnBrk="1" hangingPunct="1">
              <a:defRPr/>
            </a:pPr>
            <a:fld id="{CFA86A0C-209C-4CCD-95A1-63FDA54D0480}" type="slidenum">
              <a:rPr lang="it-IT" sz="1200">
                <a:latin typeface="Arial" pitchFamily="34" charset="0"/>
              </a:rPr>
              <a:pPr algn="l" eaLnBrk="1" hangingPunct="1">
                <a:defRPr/>
              </a:pPr>
              <a:t>‹#›</a:t>
            </a:fld>
            <a:endParaRPr lang="it-IT" sz="1200" dirty="0">
              <a:latin typeface="Arial" pitchFamily="34" charset="0"/>
            </a:endParaRPr>
          </a:p>
        </p:txBody>
      </p:sp>
    </p:spTree>
  </p:cSld>
  <p:clrMap bg1="lt1" tx1="dk1" bg2="lt2" tx2="dk2" accent1="accent1" accent2="accent2" accent3="accent3" accent4="accent4" accent5="accent5" accent6="accent6" hlink="hlink" folHlink="folHlink"/>
  <p:sldLayoutIdLst>
    <p:sldLayoutId id="2147483693"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04" r:id="rId12"/>
    <p:sldLayoutId id="2147483705" r:id="rId13"/>
  </p:sldLayoutIdLst>
  <p:transition spd="med">
    <p:fade/>
  </p:transition>
  <p:txStyles>
    <p:title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p:titleStyle>
    <p:bodyStyle>
      <a:lvl1pPr marL="285750" indent="-285750" algn="l" rtl="0" eaLnBrk="0" fontAlgn="base" hangingPunct="0">
        <a:spcBef>
          <a:spcPct val="20000"/>
        </a:spcBef>
        <a:spcAft>
          <a:spcPct val="0"/>
        </a:spcAft>
        <a:buClr>
          <a:schemeClr val="accent1"/>
        </a:buClr>
        <a:buBlip>
          <a:blip r:embed="rId15"/>
        </a:buBlip>
        <a:defRPr sz="2000">
          <a:solidFill>
            <a:srgbClr val="001864"/>
          </a:solidFill>
          <a:latin typeface="+mn-lt"/>
          <a:ea typeface="+mn-ea"/>
          <a:cs typeface="+mn-cs"/>
        </a:defRPr>
      </a:lvl1pPr>
      <a:lvl2pPr marL="742950" indent="-247650" algn="l" rtl="0" eaLnBrk="0" fontAlgn="base" hangingPunct="0">
        <a:spcBef>
          <a:spcPct val="20000"/>
        </a:spcBef>
        <a:spcAft>
          <a:spcPct val="0"/>
        </a:spcAft>
        <a:buClr>
          <a:srgbClr val="0029AC"/>
        </a:buClr>
        <a:buFont typeface="Arial" charset="0"/>
        <a:buChar char="■"/>
        <a:defRPr>
          <a:solidFill>
            <a:srgbClr val="001864"/>
          </a:solidFill>
          <a:latin typeface="+mn-lt"/>
        </a:defRPr>
      </a:lvl2pPr>
      <a:lvl3pPr marL="1085850" indent="-228600" algn="l" rtl="0" eaLnBrk="0" fontAlgn="base" hangingPunct="0">
        <a:spcBef>
          <a:spcPct val="20000"/>
        </a:spcBef>
        <a:spcAft>
          <a:spcPct val="0"/>
        </a:spcAft>
        <a:buClr>
          <a:schemeClr val="tx1"/>
        </a:buClr>
        <a:buSzPct val="115000"/>
        <a:buFont typeface="Wingdings" pitchFamily="2" charset="2"/>
        <a:buChar char="§"/>
        <a:defRPr sz="1600">
          <a:solidFill>
            <a:srgbClr val="001864"/>
          </a:solidFill>
          <a:latin typeface="+mn-lt"/>
        </a:defRPr>
      </a:lvl3pPr>
      <a:lvl4pPr marL="1422400" indent="-168275" algn="l" rtl="0" eaLnBrk="0" fontAlgn="base" hangingPunct="0">
        <a:spcBef>
          <a:spcPct val="20000"/>
        </a:spcBef>
        <a:spcAft>
          <a:spcPct val="0"/>
        </a:spcAft>
        <a:buClr>
          <a:schemeClr val="tx1"/>
        </a:buClr>
        <a:buFont typeface="Wingdings" pitchFamily="2" charset="2"/>
        <a:buChar char="§"/>
        <a:defRPr sz="1400">
          <a:solidFill>
            <a:srgbClr val="001864"/>
          </a:solidFill>
          <a:latin typeface="+mn-lt"/>
        </a:defRPr>
      </a:lvl4pPr>
      <a:lvl5pPr marL="1778000" indent="-171450" algn="l" rtl="0" eaLnBrk="0" fontAlgn="base" hangingPunct="0">
        <a:spcBef>
          <a:spcPct val="20000"/>
        </a:spcBef>
        <a:spcAft>
          <a:spcPct val="0"/>
        </a:spcAft>
        <a:buClr>
          <a:srgbClr val="5F5F5F"/>
        </a:buClr>
        <a:buFont typeface="Arial" charset="0"/>
        <a:buChar char="–"/>
        <a:defRPr sz="1000">
          <a:solidFill>
            <a:srgbClr val="001864"/>
          </a:solidFill>
          <a:latin typeface="+mn-lt"/>
        </a:defRPr>
      </a:lvl5pPr>
      <a:lvl6pPr marL="2235200" indent="-171450" algn="l" rtl="0" fontAlgn="base">
        <a:spcBef>
          <a:spcPct val="20000"/>
        </a:spcBef>
        <a:spcAft>
          <a:spcPct val="0"/>
        </a:spcAft>
        <a:buClr>
          <a:srgbClr val="5F5F5F"/>
        </a:buClr>
        <a:buFont typeface="Arial" charset="0"/>
        <a:buChar char="–"/>
        <a:defRPr sz="1000">
          <a:solidFill>
            <a:srgbClr val="4D4D4D"/>
          </a:solidFill>
          <a:latin typeface="+mn-lt"/>
        </a:defRPr>
      </a:lvl6pPr>
      <a:lvl7pPr marL="2692400" indent="-171450" algn="l" rtl="0" fontAlgn="base">
        <a:spcBef>
          <a:spcPct val="20000"/>
        </a:spcBef>
        <a:spcAft>
          <a:spcPct val="0"/>
        </a:spcAft>
        <a:buClr>
          <a:srgbClr val="5F5F5F"/>
        </a:buClr>
        <a:buFont typeface="Arial" charset="0"/>
        <a:buChar char="–"/>
        <a:defRPr sz="1000">
          <a:solidFill>
            <a:srgbClr val="4D4D4D"/>
          </a:solidFill>
          <a:latin typeface="+mn-lt"/>
        </a:defRPr>
      </a:lvl7pPr>
      <a:lvl8pPr marL="3149600" indent="-171450" algn="l" rtl="0" fontAlgn="base">
        <a:spcBef>
          <a:spcPct val="20000"/>
        </a:spcBef>
        <a:spcAft>
          <a:spcPct val="0"/>
        </a:spcAft>
        <a:buClr>
          <a:srgbClr val="5F5F5F"/>
        </a:buClr>
        <a:buFont typeface="Arial" charset="0"/>
        <a:buChar char="–"/>
        <a:defRPr sz="1000">
          <a:solidFill>
            <a:srgbClr val="4D4D4D"/>
          </a:solidFill>
          <a:latin typeface="+mn-lt"/>
        </a:defRPr>
      </a:lvl8pPr>
      <a:lvl9pPr marL="3606800" indent="-171450" algn="l" rtl="0" fontAlgn="base">
        <a:spcBef>
          <a:spcPct val="20000"/>
        </a:spcBef>
        <a:spcAft>
          <a:spcPct val="0"/>
        </a:spcAft>
        <a:buClr>
          <a:srgbClr val="5F5F5F"/>
        </a:buClr>
        <a:buFont typeface="Arial" charset="0"/>
        <a:buChar char="–"/>
        <a:defRPr sz="1000">
          <a:solidFill>
            <a:srgbClr val="4D4D4D"/>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1.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0.w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32.w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p:cNvSpPr>
            <a:spLocks noGrp="1" noChangeArrowheads="1"/>
          </p:cNvSpPr>
          <p:nvPr>
            <p:ph type="ctrTitle"/>
          </p:nvPr>
        </p:nvSpPr>
        <p:spPr>
          <a:xfrm>
            <a:off x="177775" y="2915703"/>
            <a:ext cx="5821006" cy="1608800"/>
          </a:xfrm>
        </p:spPr>
        <p:txBody>
          <a:bodyPr/>
          <a:lstStyle/>
          <a:p>
            <a:pPr algn="ctr" eaLnBrk="1" hangingPunct="1">
              <a:lnSpc>
                <a:spcPct val="150000"/>
              </a:lnSpc>
            </a:pPr>
            <a:r>
              <a:rPr lang="en-US" sz="3000"/>
              <a:t>Database</a:t>
            </a:r>
            <a:br>
              <a:rPr lang="en-US" sz="3000" b="0" dirty="0"/>
            </a:br>
            <a:r>
              <a:rPr lang="en-US" sz="3000" b="0" dirty="0"/>
              <a:t>- Introduction -</a:t>
            </a:r>
          </a:p>
        </p:txBody>
      </p:sp>
      <p:sp>
        <p:nvSpPr>
          <p:cNvPr id="8" name="Rectangle 5"/>
          <p:cNvSpPr txBox="1">
            <a:spLocks noChangeArrowheads="1"/>
          </p:cNvSpPr>
          <p:nvPr/>
        </p:nvSpPr>
        <p:spPr bwMode="auto">
          <a:xfrm>
            <a:off x="6104010" y="5426885"/>
            <a:ext cx="1634271" cy="509891"/>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marL="0" indent="0" algn="l" rtl="0" eaLnBrk="0" fontAlgn="base" hangingPunct="0">
              <a:spcBef>
                <a:spcPct val="20000"/>
              </a:spcBef>
              <a:spcAft>
                <a:spcPct val="0"/>
              </a:spcAft>
              <a:buClr>
                <a:schemeClr val="accent1"/>
              </a:buClr>
              <a:buFont typeface="Arial" charset="0"/>
              <a:buNone/>
              <a:defRPr sz="1400">
                <a:solidFill>
                  <a:srgbClr val="4D4D4D"/>
                </a:solidFill>
                <a:latin typeface="+mn-lt"/>
                <a:ea typeface="+mn-ea"/>
                <a:cs typeface="+mn-cs"/>
              </a:defRPr>
            </a:lvl1pPr>
            <a:lvl2pPr marL="742950" indent="-247650" algn="l" rtl="0" eaLnBrk="0" fontAlgn="base" hangingPunct="0">
              <a:spcBef>
                <a:spcPct val="20000"/>
              </a:spcBef>
              <a:spcAft>
                <a:spcPct val="0"/>
              </a:spcAft>
              <a:buClr>
                <a:srgbClr val="0029AC"/>
              </a:buClr>
              <a:buFont typeface="Arial" charset="0"/>
              <a:buChar char="■"/>
              <a:defRPr>
                <a:solidFill>
                  <a:srgbClr val="4D4D4D"/>
                </a:solidFill>
                <a:latin typeface="+mn-lt"/>
              </a:defRPr>
            </a:lvl2pPr>
            <a:lvl3pPr marL="1085850" indent="-228600" algn="l" rtl="0" eaLnBrk="0" fontAlgn="base" hangingPunct="0">
              <a:spcBef>
                <a:spcPct val="20000"/>
              </a:spcBef>
              <a:spcAft>
                <a:spcPct val="0"/>
              </a:spcAft>
              <a:buClr>
                <a:schemeClr val="tx1"/>
              </a:buClr>
              <a:buSzPct val="115000"/>
              <a:buFont typeface="Wingdings" pitchFamily="2" charset="2"/>
              <a:buChar char="§"/>
              <a:defRPr sz="1600">
                <a:solidFill>
                  <a:srgbClr val="4D4D4D"/>
                </a:solidFill>
                <a:latin typeface="+mn-lt"/>
              </a:defRPr>
            </a:lvl3pPr>
            <a:lvl4pPr marL="1422400" indent="-168275" algn="l" rtl="0" eaLnBrk="0" fontAlgn="base" hangingPunct="0">
              <a:spcBef>
                <a:spcPct val="20000"/>
              </a:spcBef>
              <a:spcAft>
                <a:spcPct val="0"/>
              </a:spcAft>
              <a:buClr>
                <a:schemeClr val="tx1"/>
              </a:buClr>
              <a:buFont typeface="Wingdings" pitchFamily="2" charset="2"/>
              <a:buChar char="§"/>
              <a:defRPr sz="1400">
                <a:solidFill>
                  <a:srgbClr val="4D4D4D"/>
                </a:solidFill>
                <a:latin typeface="+mn-lt"/>
              </a:defRPr>
            </a:lvl4pPr>
            <a:lvl5pPr marL="1778000" indent="-171450" algn="l" rtl="0" eaLnBrk="0" fontAlgn="base" hangingPunct="0">
              <a:spcBef>
                <a:spcPct val="20000"/>
              </a:spcBef>
              <a:spcAft>
                <a:spcPct val="0"/>
              </a:spcAft>
              <a:buClr>
                <a:srgbClr val="5F5F5F"/>
              </a:buClr>
              <a:buFont typeface="Arial" charset="0"/>
              <a:buChar char="–"/>
              <a:defRPr sz="1000">
                <a:solidFill>
                  <a:srgbClr val="4D4D4D"/>
                </a:solidFill>
                <a:latin typeface="+mn-lt"/>
              </a:defRPr>
            </a:lvl5pPr>
            <a:lvl6pPr marL="2235200" indent="-171450" algn="l" rtl="0" fontAlgn="base">
              <a:spcBef>
                <a:spcPct val="20000"/>
              </a:spcBef>
              <a:spcAft>
                <a:spcPct val="0"/>
              </a:spcAft>
              <a:buClr>
                <a:srgbClr val="5F5F5F"/>
              </a:buClr>
              <a:buFont typeface="Arial" charset="0"/>
              <a:buChar char="–"/>
              <a:defRPr sz="1000">
                <a:solidFill>
                  <a:srgbClr val="4D4D4D"/>
                </a:solidFill>
                <a:latin typeface="+mn-lt"/>
              </a:defRPr>
            </a:lvl6pPr>
            <a:lvl7pPr marL="2692400" indent="-171450" algn="l" rtl="0" fontAlgn="base">
              <a:spcBef>
                <a:spcPct val="20000"/>
              </a:spcBef>
              <a:spcAft>
                <a:spcPct val="0"/>
              </a:spcAft>
              <a:buClr>
                <a:srgbClr val="5F5F5F"/>
              </a:buClr>
              <a:buFont typeface="Arial" charset="0"/>
              <a:buChar char="–"/>
              <a:defRPr sz="1000">
                <a:solidFill>
                  <a:srgbClr val="4D4D4D"/>
                </a:solidFill>
                <a:latin typeface="+mn-lt"/>
              </a:defRPr>
            </a:lvl7pPr>
            <a:lvl8pPr marL="3149600" indent="-171450" algn="l" rtl="0" fontAlgn="base">
              <a:spcBef>
                <a:spcPct val="20000"/>
              </a:spcBef>
              <a:spcAft>
                <a:spcPct val="0"/>
              </a:spcAft>
              <a:buClr>
                <a:srgbClr val="5F5F5F"/>
              </a:buClr>
              <a:buFont typeface="Arial" charset="0"/>
              <a:buChar char="–"/>
              <a:defRPr sz="1000">
                <a:solidFill>
                  <a:srgbClr val="4D4D4D"/>
                </a:solidFill>
                <a:latin typeface="+mn-lt"/>
              </a:defRPr>
            </a:lvl8pPr>
            <a:lvl9pPr marL="3606800" indent="-171450" algn="l" rtl="0" fontAlgn="base">
              <a:spcBef>
                <a:spcPct val="20000"/>
              </a:spcBef>
              <a:spcAft>
                <a:spcPct val="0"/>
              </a:spcAft>
              <a:buClr>
                <a:srgbClr val="5F5F5F"/>
              </a:buClr>
              <a:buFont typeface="Arial" charset="0"/>
              <a:buChar char="–"/>
              <a:defRPr sz="1000">
                <a:solidFill>
                  <a:srgbClr val="4D4D4D"/>
                </a:solidFill>
                <a:latin typeface="+mn-lt"/>
              </a:defRPr>
            </a:lvl9pPr>
          </a:lstStyle>
          <a:p>
            <a:pPr eaLnBrk="1" hangingPunct="1"/>
            <a:r>
              <a:rPr lang="en-GB" kern="0" dirty="0">
                <a:solidFill>
                  <a:schemeClr val="bg2"/>
                </a:solidFill>
              </a:rPr>
              <a:t> </a:t>
            </a:r>
            <a:endParaRPr lang="en-US" kern="0" dirty="0">
              <a:solidFill>
                <a:schemeClr val="bg2"/>
              </a:solidFill>
            </a:endParaRPr>
          </a:p>
        </p:txBody>
      </p:sp>
    </p:spTree>
    <p:extLst>
      <p:ext uri="{BB962C8B-B14F-4D97-AF65-F5344CB8AC3E}">
        <p14:creationId xmlns:p14="http://schemas.microsoft.com/office/powerpoint/2010/main" val="87895554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BCDF7-57E5-4C5E-8924-F80EB252C205}"/>
              </a:ext>
            </a:extLst>
          </p:cNvPr>
          <p:cNvSpPr txBox="1">
            <a:spLocks noChangeArrowheads="1"/>
          </p:cNvSpPr>
          <p:nvPr/>
        </p:nvSpPr>
        <p:spPr bwMode="auto">
          <a:xfrm>
            <a:off x="915988"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ER Model - Basic Concepts</a:t>
            </a:r>
          </a:p>
        </p:txBody>
      </p:sp>
      <p:pic>
        <p:nvPicPr>
          <p:cNvPr id="5" name="Picture 4">
            <a:extLst>
              <a:ext uri="{FF2B5EF4-FFF2-40B4-BE49-F238E27FC236}">
                <a16:creationId xmlns:a16="http://schemas.microsoft.com/office/drawing/2014/main" id="{D67E6D4E-2589-4512-82E3-9AFF52081229}"/>
              </a:ext>
            </a:extLst>
          </p:cNvPr>
          <p:cNvPicPr>
            <a:picLocks noChangeAspect="1"/>
          </p:cNvPicPr>
          <p:nvPr/>
        </p:nvPicPr>
        <p:blipFill>
          <a:blip r:embed="rId2"/>
          <a:stretch>
            <a:fillRect/>
          </a:stretch>
        </p:blipFill>
        <p:spPr>
          <a:xfrm>
            <a:off x="2617365" y="4118994"/>
            <a:ext cx="4437776" cy="2445788"/>
          </a:xfrm>
          <a:prstGeom prst="rect">
            <a:avLst/>
          </a:prstGeom>
        </p:spPr>
      </p:pic>
      <p:sp>
        <p:nvSpPr>
          <p:cNvPr id="6" name="Rectangle 5">
            <a:extLst>
              <a:ext uri="{FF2B5EF4-FFF2-40B4-BE49-F238E27FC236}">
                <a16:creationId xmlns:a16="http://schemas.microsoft.com/office/drawing/2014/main" id="{FAB1F0E5-63F0-4ED1-B55C-5F035604D0A8}"/>
              </a:ext>
            </a:extLst>
          </p:cNvPr>
          <p:cNvSpPr/>
          <p:nvPr/>
        </p:nvSpPr>
        <p:spPr>
          <a:xfrm>
            <a:off x="802357" y="641147"/>
            <a:ext cx="8447714" cy="3539430"/>
          </a:xfrm>
          <a:prstGeom prst="rect">
            <a:avLst/>
          </a:prstGeom>
        </p:spPr>
        <p:txBody>
          <a:bodyPr wrap="square">
            <a:spAutoFit/>
          </a:bodyPr>
          <a:lstStyle/>
          <a:p>
            <a:r>
              <a:rPr lang="en-US" sz="1600" b="1" dirty="0"/>
              <a:t>The</a:t>
            </a:r>
            <a:r>
              <a:rPr lang="en-US" sz="1600" dirty="0"/>
              <a:t> </a:t>
            </a:r>
            <a:r>
              <a:rPr lang="en-US" sz="1600" b="1" dirty="0"/>
              <a:t>ER model defines </a:t>
            </a:r>
            <a:r>
              <a:rPr lang="en-US" sz="1600" dirty="0"/>
              <a:t>the conceptual view of a database. It works around real-world entities and the associations among them. At view level, the ER model is considered a good option for designing databases.</a:t>
            </a:r>
          </a:p>
          <a:p>
            <a:endParaRPr lang="en-US" sz="1600" dirty="0"/>
          </a:p>
          <a:p>
            <a:r>
              <a:rPr lang="en-US" sz="1600" b="1" dirty="0"/>
              <a:t>Entity:</a:t>
            </a:r>
            <a:r>
              <a:rPr lang="en-US" sz="1600" dirty="0"/>
              <a:t> An entity can be a real-world object, either animate or inanimate, that can be easily identifiable. </a:t>
            </a:r>
            <a:r>
              <a:rPr lang="en-US" sz="1600" i="1" dirty="0"/>
              <a:t>For example</a:t>
            </a:r>
            <a:r>
              <a:rPr lang="en-US" sz="1600" dirty="0"/>
              <a:t>, in a school database, students, teachers, classes, and courses offered can be considered as entities. All these entities have some attributes or properties that give them their identity.</a:t>
            </a:r>
          </a:p>
          <a:p>
            <a:endParaRPr lang="en-US" sz="1600" dirty="0"/>
          </a:p>
          <a:p>
            <a:r>
              <a:rPr lang="en-US" sz="1600" b="1" dirty="0"/>
              <a:t>Attributes: </a:t>
            </a:r>
            <a:r>
              <a:rPr lang="en-US" sz="1600" dirty="0"/>
              <a:t>Entities are represented by means of their properties, called attributes. All attributes have values</a:t>
            </a:r>
            <a:r>
              <a:rPr lang="en-US" sz="1600" i="1" dirty="0"/>
              <a:t>. For example</a:t>
            </a:r>
            <a:r>
              <a:rPr lang="en-US" sz="1600" dirty="0"/>
              <a:t>, a student entity may have name, class, and age as attributes. There exists a domain or range of values that can be assigned to attributes. </a:t>
            </a:r>
          </a:p>
          <a:p>
            <a:r>
              <a:rPr lang="en-US" sz="1600" i="1" dirty="0"/>
              <a:t>For example</a:t>
            </a:r>
            <a:r>
              <a:rPr lang="en-US" sz="1600" dirty="0"/>
              <a:t>, a student's name cannot be a numeric value. It has to be alphabetic. A student's age cannot be negative, etc.</a:t>
            </a:r>
          </a:p>
        </p:txBody>
      </p:sp>
    </p:spTree>
    <p:extLst>
      <p:ext uri="{BB962C8B-B14F-4D97-AF65-F5344CB8AC3E}">
        <p14:creationId xmlns:p14="http://schemas.microsoft.com/office/powerpoint/2010/main" val="168064035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DE196F-4019-4255-8560-11C62F434F7F}"/>
              </a:ext>
            </a:extLst>
          </p:cNvPr>
          <p:cNvSpPr/>
          <p:nvPr/>
        </p:nvSpPr>
        <p:spPr>
          <a:xfrm>
            <a:off x="830510" y="628233"/>
            <a:ext cx="8531604" cy="2800767"/>
          </a:xfrm>
          <a:prstGeom prst="rect">
            <a:avLst/>
          </a:prstGeom>
        </p:spPr>
        <p:txBody>
          <a:bodyPr wrap="square">
            <a:spAutoFit/>
          </a:bodyPr>
          <a:lstStyle/>
          <a:p>
            <a:pPr algn="ctr"/>
            <a:r>
              <a:rPr lang="en-US" b="1" dirty="0">
                <a:latin typeface="+mj-lt"/>
              </a:rPr>
              <a:t>Entity-Set and Keys</a:t>
            </a:r>
          </a:p>
          <a:p>
            <a:pPr algn="just"/>
            <a:endParaRPr lang="en-US" sz="1400" dirty="0">
              <a:solidFill>
                <a:srgbClr val="000000"/>
              </a:solidFill>
              <a:latin typeface="+mj-lt"/>
            </a:endParaRPr>
          </a:p>
          <a:p>
            <a:pPr algn="just"/>
            <a:r>
              <a:rPr lang="en-US" sz="1600" dirty="0">
                <a:solidFill>
                  <a:srgbClr val="000000"/>
                </a:solidFill>
                <a:latin typeface="+mj-lt"/>
              </a:rPr>
              <a:t>Key is an attribute or collection of attributes that uniquely identifies an entity among entity set.</a:t>
            </a:r>
          </a:p>
          <a:p>
            <a:pPr algn="just"/>
            <a:r>
              <a:rPr lang="en-US" sz="1600" dirty="0">
                <a:solidFill>
                  <a:srgbClr val="000000"/>
                </a:solidFill>
                <a:latin typeface="+mj-lt"/>
              </a:rPr>
              <a:t>For example, the </a:t>
            </a:r>
            <a:r>
              <a:rPr lang="en-US" sz="1600" dirty="0" err="1">
                <a:solidFill>
                  <a:srgbClr val="000000"/>
                </a:solidFill>
                <a:latin typeface="+mj-lt"/>
              </a:rPr>
              <a:t>roll_number</a:t>
            </a:r>
            <a:r>
              <a:rPr lang="en-US" sz="1600" dirty="0">
                <a:solidFill>
                  <a:srgbClr val="000000"/>
                </a:solidFill>
                <a:latin typeface="+mj-lt"/>
              </a:rPr>
              <a:t> of a student makes him/her identifiable among students.</a:t>
            </a:r>
          </a:p>
          <a:p>
            <a:pPr algn="just">
              <a:buFont typeface="Arial" panose="020B0604020202020204" pitchFamily="34" charset="0"/>
              <a:buChar char="•"/>
            </a:pPr>
            <a:r>
              <a:rPr lang="en-US" sz="1600" b="1" dirty="0">
                <a:solidFill>
                  <a:srgbClr val="000000"/>
                </a:solidFill>
                <a:latin typeface="+mj-lt"/>
              </a:rPr>
              <a:t>Super Key</a:t>
            </a:r>
            <a:r>
              <a:rPr lang="en-US" sz="1600" dirty="0">
                <a:solidFill>
                  <a:srgbClr val="000000"/>
                </a:solidFill>
                <a:latin typeface="+mj-lt"/>
              </a:rPr>
              <a:t> − A set of attributes (one or more) that collectively identifies an entity in an entity set.</a:t>
            </a:r>
          </a:p>
          <a:p>
            <a:pPr algn="just">
              <a:buFont typeface="Arial" panose="020B0604020202020204" pitchFamily="34" charset="0"/>
              <a:buChar char="•"/>
            </a:pPr>
            <a:r>
              <a:rPr lang="en-US" sz="1600" b="1" dirty="0">
                <a:solidFill>
                  <a:srgbClr val="000000"/>
                </a:solidFill>
                <a:latin typeface="+mj-lt"/>
              </a:rPr>
              <a:t>Candidate Key</a:t>
            </a:r>
            <a:r>
              <a:rPr lang="en-US" sz="1600" dirty="0">
                <a:solidFill>
                  <a:srgbClr val="000000"/>
                </a:solidFill>
                <a:latin typeface="+mj-lt"/>
              </a:rPr>
              <a:t> − A minimal super key is called a candidate key. An entity set may have more than one candidate key.</a:t>
            </a:r>
          </a:p>
          <a:p>
            <a:pPr algn="just">
              <a:buFont typeface="Arial" panose="020B0604020202020204" pitchFamily="34" charset="0"/>
              <a:buChar char="•"/>
            </a:pPr>
            <a:r>
              <a:rPr lang="en-US" sz="1600" b="1" dirty="0">
                <a:solidFill>
                  <a:srgbClr val="000000"/>
                </a:solidFill>
                <a:latin typeface="+mj-lt"/>
              </a:rPr>
              <a:t>Primary Key</a:t>
            </a:r>
            <a:r>
              <a:rPr lang="en-US" sz="1600" dirty="0">
                <a:solidFill>
                  <a:srgbClr val="000000"/>
                </a:solidFill>
                <a:latin typeface="+mj-lt"/>
              </a:rPr>
              <a:t> − A primary key is one of the candidate keys chosen by the database designer to uniquely identify the entity set.</a:t>
            </a:r>
            <a:endParaRPr lang="en-US" sz="1600" b="0" i="0" dirty="0">
              <a:solidFill>
                <a:srgbClr val="000000"/>
              </a:solidFill>
              <a:effectLst/>
              <a:latin typeface="+mj-lt"/>
            </a:endParaRPr>
          </a:p>
        </p:txBody>
      </p:sp>
      <p:sp>
        <p:nvSpPr>
          <p:cNvPr id="5" name="Rectangle 2">
            <a:extLst>
              <a:ext uri="{FF2B5EF4-FFF2-40B4-BE49-F238E27FC236}">
                <a16:creationId xmlns:a16="http://schemas.microsoft.com/office/drawing/2014/main" id="{D394C0BA-46C6-4475-8FC9-CF8E350C457A}"/>
              </a:ext>
            </a:extLst>
          </p:cNvPr>
          <p:cNvSpPr txBox="1">
            <a:spLocks noChangeArrowheads="1"/>
          </p:cNvSpPr>
          <p:nvPr/>
        </p:nvSpPr>
        <p:spPr bwMode="auto">
          <a:xfrm>
            <a:off x="915988"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ER Model - Basic Concepts</a:t>
            </a:r>
          </a:p>
        </p:txBody>
      </p:sp>
      <p:pic>
        <p:nvPicPr>
          <p:cNvPr id="7" name="Picture 6">
            <a:extLst>
              <a:ext uri="{FF2B5EF4-FFF2-40B4-BE49-F238E27FC236}">
                <a16:creationId xmlns:a16="http://schemas.microsoft.com/office/drawing/2014/main" id="{2DD432A0-73E0-4031-A559-07B1D46EE4A1}"/>
              </a:ext>
            </a:extLst>
          </p:cNvPr>
          <p:cNvPicPr>
            <a:picLocks noChangeAspect="1"/>
          </p:cNvPicPr>
          <p:nvPr/>
        </p:nvPicPr>
        <p:blipFill>
          <a:blip r:embed="rId3"/>
          <a:stretch>
            <a:fillRect/>
          </a:stretch>
        </p:blipFill>
        <p:spPr>
          <a:xfrm>
            <a:off x="1143408" y="3429000"/>
            <a:ext cx="4403783" cy="2931473"/>
          </a:xfrm>
          <a:prstGeom prst="rect">
            <a:avLst/>
          </a:prstGeom>
        </p:spPr>
      </p:pic>
      <p:graphicFrame>
        <p:nvGraphicFramePr>
          <p:cNvPr id="8" name="Object 7">
            <a:extLst>
              <a:ext uri="{FF2B5EF4-FFF2-40B4-BE49-F238E27FC236}">
                <a16:creationId xmlns:a16="http://schemas.microsoft.com/office/drawing/2014/main" id="{6801E2D7-0FF0-4C0E-8563-F4448E04D64F}"/>
              </a:ext>
            </a:extLst>
          </p:cNvPr>
          <p:cNvGraphicFramePr>
            <a:graphicFrameLocks noChangeAspect="1"/>
          </p:cNvGraphicFramePr>
          <p:nvPr>
            <p:extLst>
              <p:ext uri="{D42A27DB-BD31-4B8C-83A1-F6EECF244321}">
                <p14:modId xmlns:p14="http://schemas.microsoft.com/office/powerpoint/2010/main" val="1976977669"/>
              </p:ext>
            </p:extLst>
          </p:nvPr>
        </p:nvGraphicFramePr>
        <p:xfrm>
          <a:off x="5860088" y="3220323"/>
          <a:ext cx="3354389" cy="3348826"/>
        </p:xfrm>
        <a:graphic>
          <a:graphicData uri="http://schemas.openxmlformats.org/presentationml/2006/ole">
            <mc:AlternateContent xmlns:mc="http://schemas.openxmlformats.org/markup-compatibility/2006">
              <mc:Choice xmlns:v="urn:schemas-microsoft-com:vml" Requires="v">
                <p:oleObj spid="_x0000_s7296" name="Image" r:id="rId4" imgW="7619040" imgH="7619040" progId="Photoshop.Image.16">
                  <p:embed/>
                </p:oleObj>
              </mc:Choice>
              <mc:Fallback>
                <p:oleObj name="Image" r:id="rId4" imgW="7619040" imgH="7619040" progId="Photoshop.Image.16">
                  <p:embed/>
                  <p:pic>
                    <p:nvPicPr>
                      <p:cNvPr id="0" name=""/>
                      <p:cNvPicPr/>
                      <p:nvPr/>
                    </p:nvPicPr>
                    <p:blipFill>
                      <a:blip r:embed="rId5"/>
                      <a:stretch>
                        <a:fillRect/>
                      </a:stretch>
                    </p:blipFill>
                    <p:spPr>
                      <a:xfrm>
                        <a:off x="5860088" y="3220323"/>
                        <a:ext cx="3354389" cy="3348826"/>
                      </a:xfrm>
                      <a:prstGeom prst="rect">
                        <a:avLst/>
                      </a:prstGeom>
                    </p:spPr>
                  </p:pic>
                </p:oleObj>
              </mc:Fallback>
            </mc:AlternateContent>
          </a:graphicData>
        </a:graphic>
      </p:graphicFrame>
    </p:spTree>
    <p:extLst>
      <p:ext uri="{BB962C8B-B14F-4D97-AF65-F5344CB8AC3E}">
        <p14:creationId xmlns:p14="http://schemas.microsoft.com/office/powerpoint/2010/main" val="284587345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ACB82C9-5643-43D7-B89C-5E4C295F57BB}"/>
              </a:ext>
            </a:extLst>
          </p:cNvPr>
          <p:cNvSpPr txBox="1">
            <a:spLocks noChangeArrowheads="1"/>
          </p:cNvSpPr>
          <p:nvPr/>
        </p:nvSpPr>
        <p:spPr bwMode="auto">
          <a:xfrm>
            <a:off x="915988"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Relationship</a:t>
            </a:r>
          </a:p>
        </p:txBody>
      </p:sp>
      <p:sp>
        <p:nvSpPr>
          <p:cNvPr id="3" name="Rectangle 2">
            <a:extLst>
              <a:ext uri="{FF2B5EF4-FFF2-40B4-BE49-F238E27FC236}">
                <a16:creationId xmlns:a16="http://schemas.microsoft.com/office/drawing/2014/main" id="{E32C8487-EB11-4AA9-B6F9-3F6073C92059}"/>
              </a:ext>
            </a:extLst>
          </p:cNvPr>
          <p:cNvSpPr/>
          <p:nvPr/>
        </p:nvSpPr>
        <p:spPr>
          <a:xfrm>
            <a:off x="813731" y="616472"/>
            <a:ext cx="8456103" cy="3785652"/>
          </a:xfrm>
          <a:prstGeom prst="rect">
            <a:avLst/>
          </a:prstGeom>
        </p:spPr>
        <p:txBody>
          <a:bodyPr wrap="square">
            <a:spAutoFit/>
          </a:bodyPr>
          <a:lstStyle/>
          <a:p>
            <a:pPr algn="just"/>
            <a:r>
              <a:rPr lang="en-US" sz="1600" dirty="0">
                <a:solidFill>
                  <a:srgbClr val="000000"/>
                </a:solidFill>
                <a:latin typeface="+mj-lt"/>
              </a:rPr>
              <a:t>The association among entities is called a relationship. For example, an employee </a:t>
            </a:r>
            <a:r>
              <a:rPr lang="en-US" sz="1600" b="1" dirty="0" err="1">
                <a:solidFill>
                  <a:srgbClr val="000000"/>
                </a:solidFill>
                <a:latin typeface="+mj-lt"/>
              </a:rPr>
              <a:t>works_at</a:t>
            </a:r>
            <a:r>
              <a:rPr lang="en-US" sz="1600" dirty="0">
                <a:solidFill>
                  <a:srgbClr val="000000"/>
                </a:solidFill>
                <a:latin typeface="+mj-lt"/>
              </a:rPr>
              <a:t> a department, a student </a:t>
            </a:r>
            <a:r>
              <a:rPr lang="en-US" sz="1600" b="1" dirty="0">
                <a:solidFill>
                  <a:srgbClr val="000000"/>
                </a:solidFill>
                <a:latin typeface="+mj-lt"/>
              </a:rPr>
              <a:t>enrolls</a:t>
            </a:r>
            <a:r>
              <a:rPr lang="en-US" sz="1600" dirty="0">
                <a:solidFill>
                  <a:srgbClr val="000000"/>
                </a:solidFill>
                <a:latin typeface="+mj-lt"/>
              </a:rPr>
              <a:t> in a course. Here, </a:t>
            </a:r>
            <a:r>
              <a:rPr lang="en-US" sz="1600" dirty="0" err="1">
                <a:solidFill>
                  <a:srgbClr val="000000"/>
                </a:solidFill>
                <a:latin typeface="+mj-lt"/>
              </a:rPr>
              <a:t>Works_at</a:t>
            </a:r>
            <a:r>
              <a:rPr lang="en-US" sz="1600" dirty="0">
                <a:solidFill>
                  <a:srgbClr val="000000"/>
                </a:solidFill>
                <a:latin typeface="+mj-lt"/>
              </a:rPr>
              <a:t> and Enrolls are called relationships.</a:t>
            </a:r>
          </a:p>
          <a:p>
            <a:pPr algn="just"/>
            <a:endParaRPr lang="en-US" sz="1600" dirty="0">
              <a:solidFill>
                <a:srgbClr val="000000"/>
              </a:solidFill>
              <a:latin typeface="+mj-lt"/>
            </a:endParaRPr>
          </a:p>
          <a:p>
            <a:r>
              <a:rPr lang="en-US" sz="1600" b="1" dirty="0">
                <a:solidFill>
                  <a:srgbClr val="000000"/>
                </a:solidFill>
                <a:latin typeface="+mj-lt"/>
              </a:rPr>
              <a:t>Relationship Set: </a:t>
            </a:r>
            <a:r>
              <a:rPr lang="en-US" sz="1600" dirty="0">
                <a:solidFill>
                  <a:srgbClr val="000000"/>
                </a:solidFill>
                <a:latin typeface="+mj-lt"/>
              </a:rPr>
              <a:t>A set of relationships of similar type is called a relationship set. Like entities, a relationship too can have attributes. These attributes are called </a:t>
            </a:r>
            <a:r>
              <a:rPr lang="en-US" sz="1600" b="1" dirty="0">
                <a:solidFill>
                  <a:srgbClr val="000000"/>
                </a:solidFill>
                <a:latin typeface="+mj-lt"/>
              </a:rPr>
              <a:t>descriptive attributes</a:t>
            </a:r>
            <a:r>
              <a:rPr lang="en-US" sz="1600" dirty="0">
                <a:solidFill>
                  <a:srgbClr val="000000"/>
                </a:solidFill>
                <a:latin typeface="+mj-lt"/>
              </a:rPr>
              <a:t>.</a:t>
            </a:r>
          </a:p>
          <a:p>
            <a:endParaRPr lang="en-US" sz="1600" dirty="0">
              <a:solidFill>
                <a:srgbClr val="000000"/>
              </a:solidFill>
              <a:latin typeface="+mj-lt"/>
            </a:endParaRPr>
          </a:p>
          <a:p>
            <a:r>
              <a:rPr lang="en-US" sz="1600" b="1" dirty="0">
                <a:solidFill>
                  <a:srgbClr val="000000"/>
                </a:solidFill>
                <a:latin typeface="+mj-lt"/>
              </a:rPr>
              <a:t>Degree of Relationship: </a:t>
            </a:r>
            <a:r>
              <a:rPr lang="en-US" sz="1600" dirty="0">
                <a:solidFill>
                  <a:srgbClr val="000000"/>
                </a:solidFill>
                <a:latin typeface="+mj-lt"/>
              </a:rPr>
              <a:t>The number of participating entities in a relationship defines the degree of the relationship.</a:t>
            </a:r>
          </a:p>
          <a:p>
            <a:r>
              <a:rPr lang="en-US" sz="1600" dirty="0">
                <a:solidFill>
                  <a:srgbClr val="000000"/>
                </a:solidFill>
                <a:latin typeface="+mj-lt"/>
              </a:rPr>
              <a:t>Binary = degree 2 Ternary = degree 3 n-</a:t>
            </a:r>
            <a:r>
              <a:rPr lang="en-US" sz="1600" dirty="0" err="1">
                <a:solidFill>
                  <a:srgbClr val="000000"/>
                </a:solidFill>
                <a:latin typeface="+mj-lt"/>
              </a:rPr>
              <a:t>ary</a:t>
            </a:r>
            <a:r>
              <a:rPr lang="en-US" sz="1600" dirty="0">
                <a:solidFill>
                  <a:srgbClr val="000000"/>
                </a:solidFill>
                <a:latin typeface="+mj-lt"/>
              </a:rPr>
              <a:t> = degree</a:t>
            </a:r>
          </a:p>
          <a:p>
            <a:endParaRPr lang="en-US" sz="1600" dirty="0">
              <a:solidFill>
                <a:srgbClr val="000000"/>
              </a:solidFill>
              <a:latin typeface="+mj-lt"/>
            </a:endParaRPr>
          </a:p>
          <a:p>
            <a:r>
              <a:rPr lang="en-US" sz="1600" b="1" dirty="0">
                <a:solidFill>
                  <a:srgbClr val="000000"/>
                </a:solidFill>
                <a:latin typeface="+mj-lt"/>
              </a:rPr>
              <a:t>Mapping Cardinalities:</a:t>
            </a:r>
          </a:p>
          <a:p>
            <a:pPr algn="just"/>
            <a:r>
              <a:rPr lang="en-US" sz="1600" b="1" dirty="0">
                <a:solidFill>
                  <a:srgbClr val="000000"/>
                </a:solidFill>
                <a:latin typeface="+mj-lt"/>
              </a:rPr>
              <a:t>Cardinality</a:t>
            </a:r>
            <a:r>
              <a:rPr lang="en-US" sz="1600" dirty="0">
                <a:solidFill>
                  <a:srgbClr val="000000"/>
                </a:solidFill>
                <a:latin typeface="+mj-lt"/>
              </a:rPr>
              <a:t> defines the number of entities in one entity set, which can be associated with the number of entities of other set via relationship set.</a:t>
            </a:r>
          </a:p>
        </p:txBody>
      </p:sp>
      <p:graphicFrame>
        <p:nvGraphicFramePr>
          <p:cNvPr id="6" name="Table 5">
            <a:extLst>
              <a:ext uri="{FF2B5EF4-FFF2-40B4-BE49-F238E27FC236}">
                <a16:creationId xmlns:a16="http://schemas.microsoft.com/office/drawing/2014/main" id="{DCDC1374-A176-4641-B826-319050598E91}"/>
              </a:ext>
            </a:extLst>
          </p:cNvPr>
          <p:cNvGraphicFramePr>
            <a:graphicFrameLocks noGrp="1"/>
          </p:cNvGraphicFramePr>
          <p:nvPr>
            <p:extLst>
              <p:ext uri="{D42A27DB-BD31-4B8C-83A1-F6EECF244321}">
                <p14:modId xmlns:p14="http://schemas.microsoft.com/office/powerpoint/2010/main" val="3560356033"/>
              </p:ext>
            </p:extLst>
          </p:nvPr>
        </p:nvGraphicFramePr>
        <p:xfrm>
          <a:off x="813730" y="4482594"/>
          <a:ext cx="8665828" cy="1985318"/>
        </p:xfrm>
        <a:graphic>
          <a:graphicData uri="http://schemas.openxmlformats.org/drawingml/2006/table">
            <a:tbl>
              <a:tblPr firstRow="1" bandRow="1">
                <a:tableStyleId>{5940675A-B579-460E-94D1-54222C63F5DA}</a:tableStyleId>
              </a:tblPr>
              <a:tblGrid>
                <a:gridCol w="2166457">
                  <a:extLst>
                    <a:ext uri="{9D8B030D-6E8A-4147-A177-3AD203B41FA5}">
                      <a16:colId xmlns:a16="http://schemas.microsoft.com/office/drawing/2014/main" val="3508078594"/>
                    </a:ext>
                  </a:extLst>
                </a:gridCol>
                <a:gridCol w="2166457">
                  <a:extLst>
                    <a:ext uri="{9D8B030D-6E8A-4147-A177-3AD203B41FA5}">
                      <a16:colId xmlns:a16="http://schemas.microsoft.com/office/drawing/2014/main" val="3891567238"/>
                    </a:ext>
                  </a:extLst>
                </a:gridCol>
                <a:gridCol w="2166457">
                  <a:extLst>
                    <a:ext uri="{9D8B030D-6E8A-4147-A177-3AD203B41FA5}">
                      <a16:colId xmlns:a16="http://schemas.microsoft.com/office/drawing/2014/main" val="22040764"/>
                    </a:ext>
                  </a:extLst>
                </a:gridCol>
                <a:gridCol w="2166457">
                  <a:extLst>
                    <a:ext uri="{9D8B030D-6E8A-4147-A177-3AD203B41FA5}">
                      <a16:colId xmlns:a16="http://schemas.microsoft.com/office/drawing/2014/main" val="3813228159"/>
                    </a:ext>
                  </a:extLst>
                </a:gridCol>
              </a:tblGrid>
              <a:tr h="370840">
                <a:tc>
                  <a:txBody>
                    <a:bodyPr/>
                    <a:lstStyle/>
                    <a:p>
                      <a:r>
                        <a:rPr lang="en-US" sz="1800" b="1" i="0" kern="1200" dirty="0">
                          <a:solidFill>
                            <a:schemeClr val="tx1"/>
                          </a:solidFill>
                          <a:effectLst/>
                          <a:latin typeface="+mn-lt"/>
                          <a:ea typeface="+mn-ea"/>
                          <a:cs typeface="+mn-cs"/>
                        </a:rPr>
                        <a:t>One-to-one</a:t>
                      </a:r>
                      <a:endParaRPr lang="en-US" dirty="0"/>
                    </a:p>
                  </a:txBody>
                  <a:tcPr/>
                </a:tc>
                <a:tc>
                  <a:txBody>
                    <a:bodyPr/>
                    <a:lstStyle/>
                    <a:p>
                      <a:r>
                        <a:rPr lang="en-US" sz="1800" b="1" i="0" kern="1200" dirty="0">
                          <a:solidFill>
                            <a:schemeClr val="tx1"/>
                          </a:solidFill>
                          <a:effectLst/>
                          <a:latin typeface="+mn-lt"/>
                          <a:ea typeface="+mn-ea"/>
                          <a:cs typeface="+mn-cs"/>
                        </a:rPr>
                        <a:t>One-to-many</a:t>
                      </a:r>
                      <a:endParaRPr lang="en-US" dirty="0"/>
                    </a:p>
                  </a:txBody>
                  <a:tcPr/>
                </a:tc>
                <a:tc>
                  <a:txBody>
                    <a:bodyPr/>
                    <a:lstStyle/>
                    <a:p>
                      <a:r>
                        <a:rPr lang="en-US" sz="1800" b="1" i="0" kern="1200" dirty="0">
                          <a:solidFill>
                            <a:schemeClr val="tx1"/>
                          </a:solidFill>
                          <a:effectLst/>
                          <a:latin typeface="+mn-lt"/>
                          <a:ea typeface="+mn-ea"/>
                          <a:cs typeface="+mn-cs"/>
                        </a:rPr>
                        <a:t>Many-to-one</a:t>
                      </a:r>
                      <a:endParaRPr lang="en-US" dirty="0"/>
                    </a:p>
                  </a:txBody>
                  <a:tcPr/>
                </a:tc>
                <a:tc>
                  <a:txBody>
                    <a:bodyPr/>
                    <a:lstStyle/>
                    <a:p>
                      <a:r>
                        <a:rPr lang="en-US" sz="1800" b="1" i="0" kern="1200" dirty="0">
                          <a:solidFill>
                            <a:schemeClr val="tx1"/>
                          </a:solidFill>
                          <a:effectLst/>
                          <a:latin typeface="+mn-lt"/>
                          <a:ea typeface="+mn-ea"/>
                          <a:cs typeface="+mn-cs"/>
                        </a:rPr>
                        <a:t>Many-to-many</a:t>
                      </a:r>
                      <a:endParaRPr lang="en-US" dirty="0"/>
                    </a:p>
                  </a:txBody>
                  <a:tcPr/>
                </a:tc>
                <a:extLst>
                  <a:ext uri="{0D108BD9-81ED-4DB2-BD59-A6C34878D82A}">
                    <a16:rowId xmlns:a16="http://schemas.microsoft.com/office/drawing/2014/main" val="3501293224"/>
                  </a:ext>
                </a:extLst>
              </a:tr>
              <a:tr h="161447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50041406"/>
                  </a:ext>
                </a:extLst>
              </a:tr>
            </a:tbl>
          </a:graphicData>
        </a:graphic>
      </p:graphicFrame>
      <p:pic>
        <p:nvPicPr>
          <p:cNvPr id="7" name="Picture 6">
            <a:extLst>
              <a:ext uri="{FF2B5EF4-FFF2-40B4-BE49-F238E27FC236}">
                <a16:creationId xmlns:a16="http://schemas.microsoft.com/office/drawing/2014/main" id="{DEFB578B-69FA-464C-BDA3-0DCB28CC102D}"/>
              </a:ext>
            </a:extLst>
          </p:cNvPr>
          <p:cNvPicPr>
            <a:picLocks noChangeAspect="1"/>
          </p:cNvPicPr>
          <p:nvPr/>
        </p:nvPicPr>
        <p:blipFill>
          <a:blip r:embed="rId2"/>
          <a:stretch>
            <a:fillRect/>
          </a:stretch>
        </p:blipFill>
        <p:spPr>
          <a:xfrm>
            <a:off x="915988" y="5021712"/>
            <a:ext cx="2041639" cy="1359273"/>
          </a:xfrm>
          <a:prstGeom prst="rect">
            <a:avLst/>
          </a:prstGeom>
        </p:spPr>
      </p:pic>
      <p:pic>
        <p:nvPicPr>
          <p:cNvPr id="8" name="Picture 7">
            <a:extLst>
              <a:ext uri="{FF2B5EF4-FFF2-40B4-BE49-F238E27FC236}">
                <a16:creationId xmlns:a16="http://schemas.microsoft.com/office/drawing/2014/main" id="{92AE7131-963C-4A94-9913-8E0075313FC3}"/>
              </a:ext>
            </a:extLst>
          </p:cNvPr>
          <p:cNvPicPr>
            <a:picLocks noChangeAspect="1"/>
          </p:cNvPicPr>
          <p:nvPr/>
        </p:nvPicPr>
        <p:blipFill>
          <a:blip r:embed="rId3"/>
          <a:stretch>
            <a:fillRect/>
          </a:stretch>
        </p:blipFill>
        <p:spPr>
          <a:xfrm>
            <a:off x="3124815" y="5021712"/>
            <a:ext cx="1916967" cy="1299278"/>
          </a:xfrm>
          <a:prstGeom prst="rect">
            <a:avLst/>
          </a:prstGeom>
        </p:spPr>
      </p:pic>
      <p:pic>
        <p:nvPicPr>
          <p:cNvPr id="9" name="Picture 8">
            <a:extLst>
              <a:ext uri="{FF2B5EF4-FFF2-40B4-BE49-F238E27FC236}">
                <a16:creationId xmlns:a16="http://schemas.microsoft.com/office/drawing/2014/main" id="{E34B26F2-4DE0-43AC-A63C-C37908BA173B}"/>
              </a:ext>
            </a:extLst>
          </p:cNvPr>
          <p:cNvPicPr>
            <a:picLocks noChangeAspect="1"/>
          </p:cNvPicPr>
          <p:nvPr/>
        </p:nvPicPr>
        <p:blipFill>
          <a:blip r:embed="rId4"/>
          <a:stretch>
            <a:fillRect/>
          </a:stretch>
        </p:blipFill>
        <p:spPr>
          <a:xfrm>
            <a:off x="5341403" y="5021712"/>
            <a:ext cx="1754378" cy="1239284"/>
          </a:xfrm>
          <a:prstGeom prst="rect">
            <a:avLst/>
          </a:prstGeom>
        </p:spPr>
      </p:pic>
      <p:pic>
        <p:nvPicPr>
          <p:cNvPr id="10" name="Picture 9">
            <a:extLst>
              <a:ext uri="{FF2B5EF4-FFF2-40B4-BE49-F238E27FC236}">
                <a16:creationId xmlns:a16="http://schemas.microsoft.com/office/drawing/2014/main" id="{CA38E1EA-8BD7-4949-A64E-A50F62269533}"/>
              </a:ext>
            </a:extLst>
          </p:cNvPr>
          <p:cNvPicPr>
            <a:picLocks noChangeAspect="1"/>
          </p:cNvPicPr>
          <p:nvPr/>
        </p:nvPicPr>
        <p:blipFill>
          <a:blip r:embed="rId5"/>
          <a:stretch>
            <a:fillRect/>
          </a:stretch>
        </p:blipFill>
        <p:spPr>
          <a:xfrm>
            <a:off x="7498690" y="5040012"/>
            <a:ext cx="1771144" cy="1239284"/>
          </a:xfrm>
          <a:prstGeom prst="rect">
            <a:avLst/>
          </a:prstGeom>
        </p:spPr>
      </p:pic>
    </p:spTree>
    <p:extLst>
      <p:ext uri="{BB962C8B-B14F-4D97-AF65-F5344CB8AC3E}">
        <p14:creationId xmlns:p14="http://schemas.microsoft.com/office/powerpoint/2010/main" val="3457129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123EF61-9CE6-4715-B33D-66CF7982428C}"/>
              </a:ext>
            </a:extLst>
          </p:cNvPr>
          <p:cNvSpPr txBox="1">
            <a:spLocks noChangeArrowheads="1"/>
          </p:cNvSpPr>
          <p:nvPr/>
        </p:nvSpPr>
        <p:spPr bwMode="auto">
          <a:xfrm>
            <a:off x="915988"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Relation Data Model - Concepts</a:t>
            </a:r>
          </a:p>
        </p:txBody>
      </p:sp>
      <p:sp>
        <p:nvSpPr>
          <p:cNvPr id="3" name="Rectangle 2">
            <a:extLst>
              <a:ext uri="{FF2B5EF4-FFF2-40B4-BE49-F238E27FC236}">
                <a16:creationId xmlns:a16="http://schemas.microsoft.com/office/drawing/2014/main" id="{F3052D47-BAB0-4CDF-9F74-23F60D2DE523}"/>
              </a:ext>
            </a:extLst>
          </p:cNvPr>
          <p:cNvSpPr/>
          <p:nvPr/>
        </p:nvSpPr>
        <p:spPr>
          <a:xfrm>
            <a:off x="790313" y="584538"/>
            <a:ext cx="8546634" cy="830997"/>
          </a:xfrm>
          <a:prstGeom prst="rect">
            <a:avLst/>
          </a:prstGeom>
        </p:spPr>
        <p:txBody>
          <a:bodyPr wrap="square">
            <a:spAutoFit/>
          </a:bodyPr>
          <a:lstStyle/>
          <a:p>
            <a:r>
              <a:rPr lang="en-US" sz="1600" dirty="0">
                <a:solidFill>
                  <a:srgbClr val="000000"/>
                </a:solidFill>
                <a:latin typeface="+mj-lt"/>
              </a:rPr>
              <a:t>Relational data model is the </a:t>
            </a:r>
            <a:r>
              <a:rPr lang="en-US" sz="1600" b="1" dirty="0">
                <a:solidFill>
                  <a:srgbClr val="000000"/>
                </a:solidFill>
                <a:latin typeface="+mj-lt"/>
              </a:rPr>
              <a:t>primary data model</a:t>
            </a:r>
            <a:r>
              <a:rPr lang="en-US" sz="1600" dirty="0">
                <a:solidFill>
                  <a:srgbClr val="000000"/>
                </a:solidFill>
                <a:latin typeface="+mj-lt"/>
              </a:rPr>
              <a:t>, which is used widely around the world for data storage and processing. This model </a:t>
            </a:r>
            <a:r>
              <a:rPr lang="en-US" sz="1600" b="1" dirty="0">
                <a:solidFill>
                  <a:srgbClr val="000000"/>
                </a:solidFill>
                <a:latin typeface="+mj-lt"/>
              </a:rPr>
              <a:t>is simple </a:t>
            </a:r>
            <a:r>
              <a:rPr lang="en-US" sz="1600" dirty="0">
                <a:solidFill>
                  <a:srgbClr val="000000"/>
                </a:solidFill>
                <a:latin typeface="+mj-lt"/>
              </a:rPr>
              <a:t>and it has all the properties and capabilities required to process data with storage efficiency.</a:t>
            </a:r>
            <a:endParaRPr lang="en-US" sz="1600" dirty="0">
              <a:latin typeface="+mj-lt"/>
            </a:endParaRPr>
          </a:p>
        </p:txBody>
      </p:sp>
      <p:graphicFrame>
        <p:nvGraphicFramePr>
          <p:cNvPr id="4" name="Table 3">
            <a:extLst>
              <a:ext uri="{FF2B5EF4-FFF2-40B4-BE49-F238E27FC236}">
                <a16:creationId xmlns:a16="http://schemas.microsoft.com/office/drawing/2014/main" id="{51212D4C-37F8-450E-AC39-44678BF34438}"/>
              </a:ext>
            </a:extLst>
          </p:cNvPr>
          <p:cNvGraphicFramePr>
            <a:graphicFrameLocks noGrp="1"/>
          </p:cNvGraphicFramePr>
          <p:nvPr>
            <p:extLst>
              <p:ext uri="{D42A27DB-BD31-4B8C-83A1-F6EECF244321}">
                <p14:modId xmlns:p14="http://schemas.microsoft.com/office/powerpoint/2010/main" val="66668261"/>
              </p:ext>
            </p:extLst>
          </p:nvPr>
        </p:nvGraphicFramePr>
        <p:xfrm>
          <a:off x="790313" y="1415535"/>
          <a:ext cx="8395632" cy="5144656"/>
        </p:xfrm>
        <a:graphic>
          <a:graphicData uri="http://schemas.openxmlformats.org/drawingml/2006/table">
            <a:tbl>
              <a:tblPr firstRow="1" bandRow="1">
                <a:tableStyleId>{5940675A-B579-460E-94D1-54222C63F5DA}</a:tableStyleId>
              </a:tblPr>
              <a:tblGrid>
                <a:gridCol w="4197816">
                  <a:extLst>
                    <a:ext uri="{9D8B030D-6E8A-4147-A177-3AD203B41FA5}">
                      <a16:colId xmlns:a16="http://schemas.microsoft.com/office/drawing/2014/main" val="1067299686"/>
                    </a:ext>
                  </a:extLst>
                </a:gridCol>
                <a:gridCol w="4197816">
                  <a:extLst>
                    <a:ext uri="{9D8B030D-6E8A-4147-A177-3AD203B41FA5}">
                      <a16:colId xmlns:a16="http://schemas.microsoft.com/office/drawing/2014/main" val="7602298"/>
                    </a:ext>
                  </a:extLst>
                </a:gridCol>
              </a:tblGrid>
              <a:tr h="2186479">
                <a:tc>
                  <a:txBody>
                    <a:bodyPr/>
                    <a:lstStyle/>
                    <a:p>
                      <a:r>
                        <a:rPr lang="en-US" sz="1600" b="1" i="0" kern="1200" dirty="0">
                          <a:solidFill>
                            <a:schemeClr val="tx1"/>
                          </a:solidFill>
                          <a:effectLst/>
                          <a:latin typeface="+mn-lt"/>
                          <a:ea typeface="+mn-ea"/>
                          <a:cs typeface="+mn-cs"/>
                        </a:rPr>
                        <a:t>Tables</a:t>
                      </a:r>
                      <a:r>
                        <a:rPr lang="en-US" sz="1600" b="0" i="0" kern="1200" dirty="0">
                          <a:solidFill>
                            <a:schemeClr val="tx1"/>
                          </a:solidFill>
                          <a:effectLst/>
                          <a:latin typeface="+mn-lt"/>
                          <a:ea typeface="+mn-ea"/>
                          <a:cs typeface="+mn-cs"/>
                        </a:rPr>
                        <a:t> − In relational data model, relations are saved in the format of Tables. This format stores the relation among entities. </a:t>
                      </a:r>
                    </a:p>
                    <a:p>
                      <a:r>
                        <a:rPr lang="en-US" sz="1600" b="0" i="0" kern="1200" dirty="0">
                          <a:solidFill>
                            <a:schemeClr val="tx1"/>
                          </a:solidFill>
                          <a:effectLst/>
                          <a:latin typeface="+mn-lt"/>
                          <a:ea typeface="+mn-ea"/>
                          <a:cs typeface="+mn-cs"/>
                        </a:rPr>
                        <a:t>A table has rows and columns, where rows represents records and columns represent the attributes.</a:t>
                      </a:r>
                      <a:endParaRPr lang="en-US" sz="1600" dirty="0"/>
                    </a:p>
                  </a:txBody>
                  <a:tcPr/>
                </a:tc>
                <a:tc>
                  <a:txBody>
                    <a:bodyPr/>
                    <a:lstStyle/>
                    <a:p>
                      <a:endParaRPr lang="en-US" sz="1600" dirty="0"/>
                    </a:p>
                  </a:txBody>
                  <a:tcPr/>
                </a:tc>
                <a:extLst>
                  <a:ext uri="{0D108BD9-81ED-4DB2-BD59-A6C34878D82A}">
                    <a16:rowId xmlns:a16="http://schemas.microsoft.com/office/drawing/2014/main" val="4273072734"/>
                  </a:ext>
                </a:extLst>
              </a:tr>
              <a:tr h="1286164">
                <a:tc>
                  <a:txBody>
                    <a:bodyPr/>
                    <a:lstStyle/>
                    <a:p>
                      <a:endParaRPr lang="en-US" sz="1600" dirty="0"/>
                    </a:p>
                  </a:txBody>
                  <a:tcPr/>
                </a:tc>
                <a:tc>
                  <a:txBody>
                    <a:bodyPr/>
                    <a:lstStyle/>
                    <a:p>
                      <a:r>
                        <a:rPr lang="en-US" sz="1600" b="1" i="0" kern="1200" dirty="0">
                          <a:solidFill>
                            <a:schemeClr val="tx1"/>
                          </a:solidFill>
                          <a:effectLst/>
                          <a:latin typeface="+mn-lt"/>
                          <a:ea typeface="+mn-ea"/>
                          <a:cs typeface="+mn-cs"/>
                        </a:rPr>
                        <a:t>Tuple</a:t>
                      </a:r>
                      <a:r>
                        <a:rPr lang="en-US" sz="1600" b="0" i="0" kern="1200" dirty="0">
                          <a:solidFill>
                            <a:schemeClr val="tx1"/>
                          </a:solidFill>
                          <a:effectLst/>
                          <a:latin typeface="+mn-lt"/>
                          <a:ea typeface="+mn-ea"/>
                          <a:cs typeface="+mn-cs"/>
                        </a:rPr>
                        <a:t> − A single row of a table, which contains a single record for that relation is called a tuple.</a:t>
                      </a:r>
                      <a:endParaRPr lang="en-US" sz="1600" dirty="0"/>
                    </a:p>
                  </a:txBody>
                  <a:tcPr/>
                </a:tc>
                <a:extLst>
                  <a:ext uri="{0D108BD9-81ED-4DB2-BD59-A6C34878D82A}">
                    <a16:rowId xmlns:a16="http://schemas.microsoft.com/office/drawing/2014/main" val="2481087398"/>
                  </a:ext>
                </a:extLst>
              </a:tr>
              <a:tr h="1672013">
                <a:tc>
                  <a:txBody>
                    <a:bodyPr/>
                    <a:lstStyle/>
                    <a:p>
                      <a:r>
                        <a:rPr lang="en-US" sz="1600" b="1" i="0" kern="1200" dirty="0">
                          <a:solidFill>
                            <a:schemeClr val="tx1"/>
                          </a:solidFill>
                          <a:effectLst/>
                          <a:latin typeface="+mn-lt"/>
                          <a:ea typeface="+mn-ea"/>
                          <a:cs typeface="+mn-cs"/>
                        </a:rPr>
                        <a:t>Relation instance</a:t>
                      </a:r>
                      <a:r>
                        <a:rPr lang="en-US" sz="1600" b="0" i="0" kern="1200" dirty="0">
                          <a:solidFill>
                            <a:schemeClr val="tx1"/>
                          </a:solidFill>
                          <a:effectLst/>
                          <a:latin typeface="+mn-lt"/>
                          <a:ea typeface="+mn-ea"/>
                          <a:cs typeface="+mn-cs"/>
                        </a:rPr>
                        <a:t> − A finite set of tuples in the relational database system represents relation instance. Relation instances do not have duplicate tuples.</a:t>
                      </a:r>
                      <a:endParaRPr lang="en-US" sz="1600" dirty="0"/>
                    </a:p>
                  </a:txBody>
                  <a:tcPr/>
                </a:tc>
                <a:tc>
                  <a:txBody>
                    <a:bodyPr/>
                    <a:lstStyle/>
                    <a:p>
                      <a:endParaRPr lang="en-US" sz="1600" dirty="0"/>
                    </a:p>
                  </a:txBody>
                  <a:tcPr/>
                </a:tc>
                <a:extLst>
                  <a:ext uri="{0D108BD9-81ED-4DB2-BD59-A6C34878D82A}">
                    <a16:rowId xmlns:a16="http://schemas.microsoft.com/office/drawing/2014/main" val="2118877147"/>
                  </a:ext>
                </a:extLst>
              </a:tr>
            </a:tbl>
          </a:graphicData>
        </a:graphic>
      </p:graphicFrame>
      <p:pic>
        <p:nvPicPr>
          <p:cNvPr id="5" name="Picture 4">
            <a:extLst>
              <a:ext uri="{FF2B5EF4-FFF2-40B4-BE49-F238E27FC236}">
                <a16:creationId xmlns:a16="http://schemas.microsoft.com/office/drawing/2014/main" id="{A5809F56-DEE6-4838-8F3D-994242ED5E82}"/>
              </a:ext>
            </a:extLst>
          </p:cNvPr>
          <p:cNvPicPr>
            <a:picLocks noChangeAspect="1"/>
          </p:cNvPicPr>
          <p:nvPr/>
        </p:nvPicPr>
        <p:blipFill>
          <a:blip r:embed="rId2"/>
          <a:stretch>
            <a:fillRect/>
          </a:stretch>
        </p:blipFill>
        <p:spPr>
          <a:xfrm>
            <a:off x="5034082" y="1488206"/>
            <a:ext cx="4081605" cy="2085504"/>
          </a:xfrm>
          <a:prstGeom prst="rect">
            <a:avLst/>
          </a:prstGeom>
        </p:spPr>
      </p:pic>
      <p:pic>
        <p:nvPicPr>
          <p:cNvPr id="8" name="Picture 7">
            <a:extLst>
              <a:ext uri="{FF2B5EF4-FFF2-40B4-BE49-F238E27FC236}">
                <a16:creationId xmlns:a16="http://schemas.microsoft.com/office/drawing/2014/main" id="{A4497F49-125D-4B68-A07A-6941CB9D379E}"/>
              </a:ext>
            </a:extLst>
          </p:cNvPr>
          <p:cNvPicPr>
            <a:picLocks noChangeAspect="1"/>
          </p:cNvPicPr>
          <p:nvPr/>
        </p:nvPicPr>
        <p:blipFill>
          <a:blip r:embed="rId3"/>
          <a:stretch>
            <a:fillRect/>
          </a:stretch>
        </p:blipFill>
        <p:spPr>
          <a:xfrm>
            <a:off x="1283515" y="3632867"/>
            <a:ext cx="2869035" cy="1232748"/>
          </a:xfrm>
          <a:prstGeom prst="rect">
            <a:avLst/>
          </a:prstGeom>
        </p:spPr>
      </p:pic>
      <p:pic>
        <p:nvPicPr>
          <p:cNvPr id="9" name="Picture 8">
            <a:extLst>
              <a:ext uri="{FF2B5EF4-FFF2-40B4-BE49-F238E27FC236}">
                <a16:creationId xmlns:a16="http://schemas.microsoft.com/office/drawing/2014/main" id="{14AA56BB-420B-49C9-B102-EAE246C0577C}"/>
              </a:ext>
            </a:extLst>
          </p:cNvPr>
          <p:cNvPicPr>
            <a:picLocks noChangeAspect="1"/>
          </p:cNvPicPr>
          <p:nvPr/>
        </p:nvPicPr>
        <p:blipFill>
          <a:blip r:embed="rId4"/>
          <a:stretch>
            <a:fillRect/>
          </a:stretch>
        </p:blipFill>
        <p:spPr>
          <a:xfrm>
            <a:off x="5381135" y="4959884"/>
            <a:ext cx="3387497" cy="1600307"/>
          </a:xfrm>
          <a:prstGeom prst="rect">
            <a:avLst/>
          </a:prstGeom>
        </p:spPr>
      </p:pic>
    </p:spTree>
    <p:extLst>
      <p:ext uri="{BB962C8B-B14F-4D97-AF65-F5344CB8AC3E}">
        <p14:creationId xmlns:p14="http://schemas.microsoft.com/office/powerpoint/2010/main" val="169369476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AA5749F-EB3E-4502-A4F8-6511FE140411}"/>
              </a:ext>
            </a:extLst>
          </p:cNvPr>
          <p:cNvSpPr txBox="1">
            <a:spLocks noChangeArrowheads="1"/>
          </p:cNvSpPr>
          <p:nvPr/>
        </p:nvSpPr>
        <p:spPr bwMode="auto">
          <a:xfrm>
            <a:off x="783671" y="0"/>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What is SQL?</a:t>
            </a:r>
          </a:p>
        </p:txBody>
      </p:sp>
      <p:sp>
        <p:nvSpPr>
          <p:cNvPr id="3" name="Rectangle 2">
            <a:extLst>
              <a:ext uri="{FF2B5EF4-FFF2-40B4-BE49-F238E27FC236}">
                <a16:creationId xmlns:a16="http://schemas.microsoft.com/office/drawing/2014/main" id="{859D956B-BE8E-41BF-8AEC-84433BB1E8F2}"/>
              </a:ext>
            </a:extLst>
          </p:cNvPr>
          <p:cNvSpPr/>
          <p:nvPr/>
        </p:nvSpPr>
        <p:spPr>
          <a:xfrm>
            <a:off x="901117" y="731838"/>
            <a:ext cx="8338657" cy="3293209"/>
          </a:xfrm>
          <a:prstGeom prst="rect">
            <a:avLst/>
          </a:prstGeom>
        </p:spPr>
        <p:txBody>
          <a:bodyPr wrap="square">
            <a:spAutoFit/>
          </a:bodyPr>
          <a:lstStyle/>
          <a:p>
            <a:pPr algn="just"/>
            <a:r>
              <a:rPr lang="en-US" sz="1600" dirty="0">
                <a:solidFill>
                  <a:srgbClr val="000000"/>
                </a:solidFill>
                <a:latin typeface="+mj-lt"/>
              </a:rPr>
              <a:t>SQL is Structured Query Language, which is a computer language for storing, manipulating and retrieving data stored in a relational database.</a:t>
            </a:r>
          </a:p>
          <a:p>
            <a:pPr algn="just"/>
            <a:endParaRPr lang="en-US" sz="1600" dirty="0">
              <a:solidFill>
                <a:srgbClr val="000000"/>
              </a:solidFill>
              <a:latin typeface="+mj-lt"/>
            </a:endParaRPr>
          </a:p>
          <a:p>
            <a:pPr algn="just"/>
            <a:r>
              <a:rPr lang="en-US" sz="1600" dirty="0">
                <a:solidFill>
                  <a:srgbClr val="000000"/>
                </a:solidFill>
                <a:latin typeface="+mj-lt"/>
              </a:rPr>
              <a:t>SQL is the standard language for Relational Database System. </a:t>
            </a:r>
          </a:p>
          <a:p>
            <a:pPr algn="just"/>
            <a:endParaRPr lang="en-US" sz="1600" dirty="0">
              <a:solidFill>
                <a:srgbClr val="000000"/>
              </a:solidFill>
              <a:latin typeface="+mj-lt"/>
            </a:endParaRPr>
          </a:p>
          <a:p>
            <a:pPr algn="just"/>
            <a:r>
              <a:rPr lang="en-US" sz="1600" dirty="0">
                <a:solidFill>
                  <a:srgbClr val="000000"/>
                </a:solidFill>
                <a:latin typeface="+mj-lt"/>
              </a:rPr>
              <a:t>All the Relational Database Management Systems (RDMS) like MySQL, MS Access, Oracle, Sybase, Informix, Postgres and SQL Server use SQL as their standard database language.</a:t>
            </a:r>
          </a:p>
          <a:p>
            <a:pPr algn="just"/>
            <a:endParaRPr lang="en-US" sz="1600" dirty="0">
              <a:solidFill>
                <a:srgbClr val="000000"/>
              </a:solidFill>
              <a:latin typeface="+mj-lt"/>
            </a:endParaRPr>
          </a:p>
          <a:p>
            <a:pPr algn="just"/>
            <a:r>
              <a:rPr lang="en-US" sz="1600" dirty="0">
                <a:solidFill>
                  <a:srgbClr val="000000"/>
                </a:solidFill>
                <a:latin typeface="+mj-lt"/>
              </a:rPr>
              <a:t>Also, they are using different dialects, such as:</a:t>
            </a:r>
          </a:p>
          <a:p>
            <a:pPr>
              <a:buFont typeface="Arial" panose="020B0604020202020204" pitchFamily="34" charset="0"/>
              <a:buChar char="•"/>
            </a:pPr>
            <a:r>
              <a:rPr lang="en-US" sz="1600" dirty="0">
                <a:solidFill>
                  <a:srgbClr val="000000"/>
                </a:solidFill>
                <a:latin typeface="+mj-lt"/>
              </a:rPr>
              <a:t>MS SQL Server using T-SQL,</a:t>
            </a:r>
          </a:p>
          <a:p>
            <a:pPr>
              <a:buFont typeface="Arial" panose="020B0604020202020204" pitchFamily="34" charset="0"/>
              <a:buChar char="•"/>
            </a:pPr>
            <a:r>
              <a:rPr lang="en-US" sz="1600" dirty="0">
                <a:solidFill>
                  <a:srgbClr val="000000"/>
                </a:solidFill>
                <a:latin typeface="+mj-lt"/>
              </a:rPr>
              <a:t>Oracle using PL/SQL,</a:t>
            </a:r>
          </a:p>
          <a:p>
            <a:pPr>
              <a:buFont typeface="Arial" panose="020B0604020202020204" pitchFamily="34" charset="0"/>
              <a:buChar char="•"/>
            </a:pPr>
            <a:r>
              <a:rPr lang="en-US" sz="1600" dirty="0">
                <a:solidFill>
                  <a:srgbClr val="000000"/>
                </a:solidFill>
                <a:latin typeface="+mj-lt"/>
              </a:rPr>
              <a:t>MS Access version of SQL is called JET SQL (native format) etc.</a:t>
            </a:r>
            <a:endParaRPr lang="en-US" sz="1600" b="0" i="0" dirty="0">
              <a:solidFill>
                <a:srgbClr val="000000"/>
              </a:solidFill>
              <a:effectLst/>
              <a:latin typeface="+mj-lt"/>
            </a:endParaRPr>
          </a:p>
        </p:txBody>
      </p:sp>
      <p:pic>
        <p:nvPicPr>
          <p:cNvPr id="5" name="Picture 4">
            <a:extLst>
              <a:ext uri="{FF2B5EF4-FFF2-40B4-BE49-F238E27FC236}">
                <a16:creationId xmlns:a16="http://schemas.microsoft.com/office/drawing/2014/main" id="{6CB8B4A7-9ACD-48A5-807A-7217D468C3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0245" y="1055017"/>
            <a:ext cx="1118804" cy="937368"/>
          </a:xfrm>
          <a:prstGeom prst="rect">
            <a:avLst/>
          </a:prstGeom>
        </p:spPr>
      </p:pic>
      <p:graphicFrame>
        <p:nvGraphicFramePr>
          <p:cNvPr id="6" name="Object 5">
            <a:extLst>
              <a:ext uri="{FF2B5EF4-FFF2-40B4-BE49-F238E27FC236}">
                <a16:creationId xmlns:a16="http://schemas.microsoft.com/office/drawing/2014/main" id="{14CF6CA9-B20A-4524-8416-67DFF117445A}"/>
              </a:ext>
            </a:extLst>
          </p:cNvPr>
          <p:cNvGraphicFramePr>
            <a:graphicFrameLocks noChangeAspect="1"/>
          </p:cNvGraphicFramePr>
          <p:nvPr>
            <p:extLst>
              <p:ext uri="{D42A27DB-BD31-4B8C-83A1-F6EECF244321}">
                <p14:modId xmlns:p14="http://schemas.microsoft.com/office/powerpoint/2010/main" val="4193351494"/>
              </p:ext>
            </p:extLst>
          </p:nvPr>
        </p:nvGraphicFramePr>
        <p:xfrm>
          <a:off x="2461748" y="4025047"/>
          <a:ext cx="4647500" cy="2432808"/>
        </p:xfrm>
        <a:graphic>
          <a:graphicData uri="http://schemas.openxmlformats.org/presentationml/2006/ole">
            <mc:AlternateContent xmlns:mc="http://schemas.openxmlformats.org/markup-compatibility/2006">
              <mc:Choice xmlns:v="urn:schemas-microsoft-com:vml" Requires="v">
                <p:oleObj spid="_x0000_s10335" name="Image" r:id="rId4" imgW="5714280" imgH="3809520" progId="Photoshop.Image.16">
                  <p:embed/>
                </p:oleObj>
              </mc:Choice>
              <mc:Fallback>
                <p:oleObj name="Image" r:id="rId4" imgW="5714280" imgH="3809520" progId="Photoshop.Image.16">
                  <p:embed/>
                  <p:pic>
                    <p:nvPicPr>
                      <p:cNvPr id="0" name=""/>
                      <p:cNvPicPr/>
                      <p:nvPr/>
                    </p:nvPicPr>
                    <p:blipFill>
                      <a:blip r:embed="rId5"/>
                      <a:stretch>
                        <a:fillRect/>
                      </a:stretch>
                    </p:blipFill>
                    <p:spPr>
                      <a:xfrm>
                        <a:off x="2461748" y="4025047"/>
                        <a:ext cx="4647500" cy="2432808"/>
                      </a:xfrm>
                      <a:prstGeom prst="rect">
                        <a:avLst/>
                      </a:prstGeom>
                    </p:spPr>
                  </p:pic>
                </p:oleObj>
              </mc:Fallback>
            </mc:AlternateContent>
          </a:graphicData>
        </a:graphic>
      </p:graphicFrame>
    </p:spTree>
    <p:extLst>
      <p:ext uri="{BB962C8B-B14F-4D97-AF65-F5344CB8AC3E}">
        <p14:creationId xmlns:p14="http://schemas.microsoft.com/office/powerpoint/2010/main" val="325687397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Why SQL?</a:t>
            </a:r>
          </a:p>
        </p:txBody>
      </p:sp>
      <p:graphicFrame>
        <p:nvGraphicFramePr>
          <p:cNvPr id="5" name="Table 4">
            <a:extLst>
              <a:ext uri="{FF2B5EF4-FFF2-40B4-BE49-F238E27FC236}">
                <a16:creationId xmlns:a16="http://schemas.microsoft.com/office/drawing/2014/main" id="{61B7FC59-63BD-43C6-B71E-E85B86CF645A}"/>
              </a:ext>
            </a:extLst>
          </p:cNvPr>
          <p:cNvGraphicFramePr>
            <a:graphicFrameLocks noGrp="1"/>
          </p:cNvGraphicFramePr>
          <p:nvPr>
            <p:extLst>
              <p:ext uri="{D42A27DB-BD31-4B8C-83A1-F6EECF244321}">
                <p14:modId xmlns:p14="http://schemas.microsoft.com/office/powerpoint/2010/main" val="3691777244"/>
              </p:ext>
            </p:extLst>
          </p:nvPr>
        </p:nvGraphicFramePr>
        <p:xfrm>
          <a:off x="924377" y="1274908"/>
          <a:ext cx="8228012" cy="5234949"/>
        </p:xfrm>
        <a:graphic>
          <a:graphicData uri="http://schemas.openxmlformats.org/drawingml/2006/table">
            <a:tbl>
              <a:tblPr firstRow="1" bandRow="1">
                <a:tableStyleId>{5940675A-B579-460E-94D1-54222C63F5DA}</a:tableStyleId>
              </a:tblPr>
              <a:tblGrid>
                <a:gridCol w="4114006">
                  <a:extLst>
                    <a:ext uri="{9D8B030D-6E8A-4147-A177-3AD203B41FA5}">
                      <a16:colId xmlns:a16="http://schemas.microsoft.com/office/drawing/2014/main" val="1797156862"/>
                    </a:ext>
                  </a:extLst>
                </a:gridCol>
                <a:gridCol w="4114006">
                  <a:extLst>
                    <a:ext uri="{9D8B030D-6E8A-4147-A177-3AD203B41FA5}">
                      <a16:colId xmlns:a16="http://schemas.microsoft.com/office/drawing/2014/main" val="2678890832"/>
                    </a:ext>
                  </a:extLst>
                </a:gridCol>
              </a:tblGrid>
              <a:tr h="1744983">
                <a:tc>
                  <a:txBody>
                    <a:bodyPr/>
                    <a:lstStyle/>
                    <a:p>
                      <a:endParaRPr lang="en-US" sz="1600" dirty="0">
                        <a:solidFill>
                          <a:srgbClr val="000000"/>
                        </a:solidFill>
                        <a:latin typeface="+mj-lt"/>
                      </a:endParaRPr>
                    </a:p>
                    <a:p>
                      <a:r>
                        <a:rPr lang="en-US" sz="1600" dirty="0">
                          <a:solidFill>
                            <a:srgbClr val="000000"/>
                          </a:solidFill>
                          <a:latin typeface="+mj-lt"/>
                        </a:rPr>
                        <a:t>Allows users to access data in the relational database management systems</a:t>
                      </a:r>
                      <a:endParaRPr lang="en-US" sz="1600" dirty="0">
                        <a:latin typeface="+mj-lt"/>
                      </a:endParaRPr>
                    </a:p>
                  </a:txBody>
                  <a:tcPr/>
                </a:tc>
                <a:tc>
                  <a:txBody>
                    <a:bodyPr/>
                    <a:lstStyle/>
                    <a:p>
                      <a:endParaRPr lang="en-US" sz="1600" dirty="0">
                        <a:latin typeface="+mj-lt"/>
                      </a:endParaRPr>
                    </a:p>
                  </a:txBody>
                  <a:tcPr/>
                </a:tc>
                <a:extLst>
                  <a:ext uri="{0D108BD9-81ED-4DB2-BD59-A6C34878D82A}">
                    <a16:rowId xmlns:a16="http://schemas.microsoft.com/office/drawing/2014/main" val="41695421"/>
                  </a:ext>
                </a:extLst>
              </a:tr>
              <a:tr h="1744983">
                <a:tc>
                  <a:txBody>
                    <a:bodyPr/>
                    <a:lstStyle/>
                    <a:p>
                      <a:endParaRPr lang="en-US" sz="1600" dirty="0">
                        <a:latin typeface="+mj-lt"/>
                      </a:endParaRPr>
                    </a:p>
                  </a:txBody>
                  <a:tcPr/>
                </a:tc>
                <a:tc>
                  <a:txBody>
                    <a:bodyPr/>
                    <a:lstStyle/>
                    <a:p>
                      <a:endParaRPr lang="en-US" sz="1600" dirty="0">
                        <a:solidFill>
                          <a:srgbClr val="000000"/>
                        </a:solidFill>
                        <a:latin typeface="+mj-lt"/>
                      </a:endParaRPr>
                    </a:p>
                    <a:p>
                      <a:endParaRPr lang="en-US" sz="1600" dirty="0">
                        <a:solidFill>
                          <a:srgbClr val="000000"/>
                        </a:solidFill>
                        <a:latin typeface="+mj-lt"/>
                      </a:endParaRPr>
                    </a:p>
                    <a:p>
                      <a:r>
                        <a:rPr lang="en-US" sz="1600" dirty="0">
                          <a:solidFill>
                            <a:srgbClr val="000000"/>
                          </a:solidFill>
                          <a:latin typeface="+mj-lt"/>
                        </a:rPr>
                        <a:t>Allows users to describe the data</a:t>
                      </a:r>
                      <a:endParaRPr lang="en-US" sz="1600" dirty="0">
                        <a:latin typeface="+mj-lt"/>
                      </a:endParaRPr>
                    </a:p>
                  </a:txBody>
                  <a:tcPr/>
                </a:tc>
                <a:extLst>
                  <a:ext uri="{0D108BD9-81ED-4DB2-BD59-A6C34878D82A}">
                    <a16:rowId xmlns:a16="http://schemas.microsoft.com/office/drawing/2014/main" val="2718152441"/>
                  </a:ext>
                </a:extLst>
              </a:tr>
              <a:tr h="1744983">
                <a:tc>
                  <a:txBody>
                    <a:bodyPr/>
                    <a:lstStyle/>
                    <a:p>
                      <a:endParaRPr lang="en-US" sz="1600" dirty="0">
                        <a:solidFill>
                          <a:srgbClr val="000000"/>
                        </a:solidFill>
                        <a:latin typeface="+mj-lt"/>
                      </a:endParaRPr>
                    </a:p>
                    <a:p>
                      <a:r>
                        <a:rPr lang="en-US" sz="1600" dirty="0">
                          <a:solidFill>
                            <a:srgbClr val="000000"/>
                          </a:solidFill>
                          <a:latin typeface="+mj-lt"/>
                        </a:rPr>
                        <a:t>Allows users to define the data in a database and manipulate that data</a:t>
                      </a:r>
                      <a:endParaRPr lang="en-US" sz="1600" dirty="0">
                        <a:latin typeface="+mj-lt"/>
                      </a:endParaRPr>
                    </a:p>
                  </a:txBody>
                  <a:tcPr/>
                </a:tc>
                <a:tc>
                  <a:txBody>
                    <a:bodyPr/>
                    <a:lstStyle/>
                    <a:p>
                      <a:endParaRPr lang="en-US" sz="1600" dirty="0">
                        <a:latin typeface="+mj-lt"/>
                      </a:endParaRPr>
                    </a:p>
                  </a:txBody>
                  <a:tcPr/>
                </a:tc>
                <a:extLst>
                  <a:ext uri="{0D108BD9-81ED-4DB2-BD59-A6C34878D82A}">
                    <a16:rowId xmlns:a16="http://schemas.microsoft.com/office/drawing/2014/main" val="4260780675"/>
                  </a:ext>
                </a:extLst>
              </a:tr>
            </a:tbl>
          </a:graphicData>
        </a:graphic>
      </p:graphicFrame>
      <p:sp>
        <p:nvSpPr>
          <p:cNvPr id="6" name="Rectangle 5">
            <a:extLst>
              <a:ext uri="{FF2B5EF4-FFF2-40B4-BE49-F238E27FC236}">
                <a16:creationId xmlns:a16="http://schemas.microsoft.com/office/drawing/2014/main" id="{97C87138-17C6-4D5C-BDF5-51E648AFDE35}"/>
              </a:ext>
            </a:extLst>
          </p:cNvPr>
          <p:cNvSpPr/>
          <p:nvPr/>
        </p:nvSpPr>
        <p:spPr>
          <a:xfrm>
            <a:off x="1100546" y="817149"/>
            <a:ext cx="8313490" cy="369332"/>
          </a:xfrm>
          <a:prstGeom prst="rect">
            <a:avLst/>
          </a:prstGeom>
        </p:spPr>
        <p:txBody>
          <a:bodyPr wrap="square">
            <a:spAutoFit/>
          </a:bodyPr>
          <a:lstStyle/>
          <a:p>
            <a:pPr algn="just"/>
            <a:r>
              <a:rPr lang="en-US" b="1" dirty="0">
                <a:solidFill>
                  <a:srgbClr val="000000"/>
                </a:solidFill>
                <a:latin typeface="Verdana" panose="020B0604030504040204" pitchFamily="34" charset="0"/>
              </a:rPr>
              <a:t>SQL</a:t>
            </a:r>
            <a:r>
              <a:rPr lang="en-US" dirty="0">
                <a:solidFill>
                  <a:srgbClr val="000000"/>
                </a:solidFill>
                <a:latin typeface="Verdana" panose="020B0604030504040204" pitchFamily="34" charset="0"/>
              </a:rPr>
              <a:t> is widely popular because it offers the </a:t>
            </a:r>
            <a:r>
              <a:rPr lang="en-US" b="1" dirty="0">
                <a:solidFill>
                  <a:srgbClr val="000000"/>
                </a:solidFill>
                <a:latin typeface="Verdana" panose="020B0604030504040204" pitchFamily="34" charset="0"/>
              </a:rPr>
              <a:t>following advantages</a:t>
            </a:r>
            <a:r>
              <a:rPr lang="en-US" dirty="0">
                <a:solidFill>
                  <a:srgbClr val="000000"/>
                </a:solidFill>
                <a:latin typeface="Verdana" panose="020B0604030504040204" pitchFamily="34" charset="0"/>
              </a:rPr>
              <a:t>:</a:t>
            </a:r>
          </a:p>
        </p:txBody>
      </p:sp>
      <p:pic>
        <p:nvPicPr>
          <p:cNvPr id="9" name="Picture 8">
            <a:extLst>
              <a:ext uri="{FF2B5EF4-FFF2-40B4-BE49-F238E27FC236}">
                <a16:creationId xmlns:a16="http://schemas.microsoft.com/office/drawing/2014/main" id="{1DDDBEB8-0C1C-4D76-A0A4-383BA407A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545" y="3099415"/>
            <a:ext cx="3714735" cy="1585933"/>
          </a:xfrm>
          <a:prstGeom prst="rect">
            <a:avLst/>
          </a:prstGeom>
        </p:spPr>
      </p:pic>
      <p:graphicFrame>
        <p:nvGraphicFramePr>
          <p:cNvPr id="12" name="Object 11">
            <a:extLst>
              <a:ext uri="{FF2B5EF4-FFF2-40B4-BE49-F238E27FC236}">
                <a16:creationId xmlns:a16="http://schemas.microsoft.com/office/drawing/2014/main" id="{CDBB60F7-1E0F-4FE1-BBC8-F9A77255F281}"/>
              </a:ext>
            </a:extLst>
          </p:cNvPr>
          <p:cNvGraphicFramePr>
            <a:graphicFrameLocks noChangeAspect="1"/>
          </p:cNvGraphicFramePr>
          <p:nvPr>
            <p:extLst>
              <p:ext uri="{D42A27DB-BD31-4B8C-83A1-F6EECF244321}">
                <p14:modId xmlns:p14="http://schemas.microsoft.com/office/powerpoint/2010/main" val="1709605656"/>
              </p:ext>
            </p:extLst>
          </p:nvPr>
        </p:nvGraphicFramePr>
        <p:xfrm>
          <a:off x="5178701" y="4827477"/>
          <a:ext cx="3861645" cy="1652632"/>
        </p:xfrm>
        <a:graphic>
          <a:graphicData uri="http://schemas.openxmlformats.org/presentationml/2006/ole">
            <mc:AlternateContent xmlns:mc="http://schemas.openxmlformats.org/markup-compatibility/2006">
              <mc:Choice xmlns:v="urn:schemas-microsoft-com:vml" Requires="v">
                <p:oleObj spid="_x0000_s11448" name="Image" r:id="rId4" imgW="6018840" imgH="3377520" progId="Photoshop.Image.16">
                  <p:embed/>
                </p:oleObj>
              </mc:Choice>
              <mc:Fallback>
                <p:oleObj name="Image" r:id="rId4" imgW="6018840" imgH="3377520" progId="Photoshop.Image.16">
                  <p:embed/>
                  <p:pic>
                    <p:nvPicPr>
                      <p:cNvPr id="0" name=""/>
                      <p:cNvPicPr/>
                      <p:nvPr/>
                    </p:nvPicPr>
                    <p:blipFill>
                      <a:blip r:embed="rId5"/>
                      <a:stretch>
                        <a:fillRect/>
                      </a:stretch>
                    </p:blipFill>
                    <p:spPr>
                      <a:xfrm>
                        <a:off x="5178701" y="4827477"/>
                        <a:ext cx="3861645" cy="1652632"/>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079DEA6-C098-4352-8E4F-1186AA449278}"/>
              </a:ext>
            </a:extLst>
          </p:cNvPr>
          <p:cNvGraphicFramePr>
            <a:graphicFrameLocks noChangeAspect="1"/>
          </p:cNvGraphicFramePr>
          <p:nvPr>
            <p:extLst>
              <p:ext uri="{D42A27DB-BD31-4B8C-83A1-F6EECF244321}">
                <p14:modId xmlns:p14="http://schemas.microsoft.com/office/powerpoint/2010/main" val="2996364863"/>
              </p:ext>
            </p:extLst>
          </p:nvPr>
        </p:nvGraphicFramePr>
        <p:xfrm>
          <a:off x="5178700" y="1358472"/>
          <a:ext cx="3861645" cy="1585933"/>
        </p:xfrm>
        <a:graphic>
          <a:graphicData uri="http://schemas.openxmlformats.org/presentationml/2006/ole">
            <mc:AlternateContent xmlns:mc="http://schemas.openxmlformats.org/markup-compatibility/2006">
              <mc:Choice xmlns:v="urn:schemas-microsoft-com:vml" Requires="v">
                <p:oleObj spid="_x0000_s11449" name="Image" r:id="rId6" imgW="13002840" imgH="6501240" progId="Photoshop.Image.16">
                  <p:embed/>
                </p:oleObj>
              </mc:Choice>
              <mc:Fallback>
                <p:oleObj name="Image" r:id="rId6" imgW="13002840" imgH="6501240" progId="Photoshop.Image.16">
                  <p:embed/>
                  <p:pic>
                    <p:nvPicPr>
                      <p:cNvPr id="0" name=""/>
                      <p:cNvPicPr/>
                      <p:nvPr/>
                    </p:nvPicPr>
                    <p:blipFill>
                      <a:blip r:embed="rId7"/>
                      <a:stretch>
                        <a:fillRect/>
                      </a:stretch>
                    </p:blipFill>
                    <p:spPr>
                      <a:xfrm>
                        <a:off x="5178700" y="1358472"/>
                        <a:ext cx="3861645" cy="1585933"/>
                      </a:xfrm>
                      <a:prstGeom prst="rect">
                        <a:avLst/>
                      </a:prstGeom>
                    </p:spPr>
                  </p:pic>
                </p:oleObj>
              </mc:Fallback>
            </mc:AlternateContent>
          </a:graphicData>
        </a:graphic>
      </p:graphicFrame>
    </p:spTree>
    <p:extLst>
      <p:ext uri="{BB962C8B-B14F-4D97-AF65-F5344CB8AC3E}">
        <p14:creationId xmlns:p14="http://schemas.microsoft.com/office/powerpoint/2010/main" val="288697572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Why SQL?</a:t>
            </a:r>
          </a:p>
        </p:txBody>
      </p:sp>
      <p:graphicFrame>
        <p:nvGraphicFramePr>
          <p:cNvPr id="5" name="Table 4">
            <a:extLst>
              <a:ext uri="{FF2B5EF4-FFF2-40B4-BE49-F238E27FC236}">
                <a16:creationId xmlns:a16="http://schemas.microsoft.com/office/drawing/2014/main" id="{61B7FC59-63BD-43C6-B71E-E85B86CF645A}"/>
              </a:ext>
            </a:extLst>
          </p:cNvPr>
          <p:cNvGraphicFramePr>
            <a:graphicFrameLocks noGrp="1"/>
          </p:cNvGraphicFramePr>
          <p:nvPr>
            <p:extLst>
              <p:ext uri="{D42A27DB-BD31-4B8C-83A1-F6EECF244321}">
                <p14:modId xmlns:p14="http://schemas.microsoft.com/office/powerpoint/2010/main" val="3815830492"/>
              </p:ext>
            </p:extLst>
          </p:nvPr>
        </p:nvGraphicFramePr>
        <p:xfrm>
          <a:off x="924377" y="1274908"/>
          <a:ext cx="8228012" cy="5176226"/>
        </p:xfrm>
        <a:graphic>
          <a:graphicData uri="http://schemas.openxmlformats.org/drawingml/2006/table">
            <a:tbl>
              <a:tblPr firstRow="1" bandRow="1">
                <a:tableStyleId>{5940675A-B579-460E-94D1-54222C63F5DA}</a:tableStyleId>
              </a:tblPr>
              <a:tblGrid>
                <a:gridCol w="4114006">
                  <a:extLst>
                    <a:ext uri="{9D8B030D-6E8A-4147-A177-3AD203B41FA5}">
                      <a16:colId xmlns:a16="http://schemas.microsoft.com/office/drawing/2014/main" val="1797156862"/>
                    </a:ext>
                  </a:extLst>
                </a:gridCol>
                <a:gridCol w="4114006">
                  <a:extLst>
                    <a:ext uri="{9D8B030D-6E8A-4147-A177-3AD203B41FA5}">
                      <a16:colId xmlns:a16="http://schemas.microsoft.com/office/drawing/2014/main" val="2678890832"/>
                    </a:ext>
                  </a:extLst>
                </a:gridCol>
              </a:tblGrid>
              <a:tr h="2588113">
                <a:tc>
                  <a:txBody>
                    <a:bodyPr/>
                    <a:lstStyle/>
                    <a:p>
                      <a:endParaRPr lang="en-US" sz="16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Allows to embed within other languages using SQL modules, libraries &amp; pre-compilers.</a:t>
                      </a:r>
                    </a:p>
                    <a:p>
                      <a:endParaRPr lang="en-US" sz="1600" dirty="0">
                        <a:latin typeface="+mj-lt"/>
                      </a:endParaRPr>
                    </a:p>
                  </a:txBody>
                  <a:tcPr/>
                </a:tc>
                <a:extLst>
                  <a:ext uri="{0D108BD9-81ED-4DB2-BD59-A6C34878D82A}">
                    <a16:rowId xmlns:a16="http://schemas.microsoft.com/office/drawing/2014/main" val="41695421"/>
                  </a:ext>
                </a:extLst>
              </a:tr>
              <a:tr h="2588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Allows users to create and drop databases and tables.</a:t>
                      </a:r>
                      <a:endParaRPr lang="en-US" sz="1600" dirty="0">
                        <a:latin typeface="+mj-lt"/>
                      </a:endParaRPr>
                    </a:p>
                    <a:p>
                      <a:endParaRPr lang="en-US" sz="1600" dirty="0">
                        <a:latin typeface="+mj-lt"/>
                      </a:endParaRPr>
                    </a:p>
                  </a:txBody>
                  <a:tcPr/>
                </a:tc>
                <a:tc>
                  <a:txBody>
                    <a:bodyPr/>
                    <a:lstStyle/>
                    <a:p>
                      <a:endParaRPr lang="en-US" sz="1600" dirty="0">
                        <a:latin typeface="+mj-lt"/>
                      </a:endParaRPr>
                    </a:p>
                  </a:txBody>
                  <a:tcPr/>
                </a:tc>
                <a:extLst>
                  <a:ext uri="{0D108BD9-81ED-4DB2-BD59-A6C34878D82A}">
                    <a16:rowId xmlns:a16="http://schemas.microsoft.com/office/drawing/2014/main" val="2718152441"/>
                  </a:ext>
                </a:extLst>
              </a:tr>
            </a:tbl>
          </a:graphicData>
        </a:graphic>
      </p:graphicFrame>
      <p:pic>
        <p:nvPicPr>
          <p:cNvPr id="4" name="Picture 3">
            <a:extLst>
              <a:ext uri="{FF2B5EF4-FFF2-40B4-BE49-F238E27FC236}">
                <a16:creationId xmlns:a16="http://schemas.microsoft.com/office/drawing/2014/main" id="{0D8BA0CC-D3C9-49F2-8AC5-BBCFB9EE54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396" y="1342239"/>
            <a:ext cx="3786808" cy="2450065"/>
          </a:xfrm>
          <a:prstGeom prst="rect">
            <a:avLst/>
          </a:prstGeom>
        </p:spPr>
      </p:pic>
      <p:pic>
        <p:nvPicPr>
          <p:cNvPr id="13" name="Picture 12">
            <a:extLst>
              <a:ext uri="{FF2B5EF4-FFF2-40B4-BE49-F238E27FC236}">
                <a16:creationId xmlns:a16="http://schemas.microsoft.com/office/drawing/2014/main" id="{0B66E204-00B6-4BB0-9BF5-D3B2FFEB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098" y="3961190"/>
            <a:ext cx="3827525" cy="2390350"/>
          </a:xfrm>
          <a:prstGeom prst="rect">
            <a:avLst/>
          </a:prstGeom>
        </p:spPr>
      </p:pic>
    </p:spTree>
    <p:extLst>
      <p:ext uri="{BB962C8B-B14F-4D97-AF65-F5344CB8AC3E}">
        <p14:creationId xmlns:p14="http://schemas.microsoft.com/office/powerpoint/2010/main" val="39749339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Why SQL?</a:t>
            </a:r>
          </a:p>
        </p:txBody>
      </p:sp>
      <p:graphicFrame>
        <p:nvGraphicFramePr>
          <p:cNvPr id="5" name="Table 4">
            <a:extLst>
              <a:ext uri="{FF2B5EF4-FFF2-40B4-BE49-F238E27FC236}">
                <a16:creationId xmlns:a16="http://schemas.microsoft.com/office/drawing/2014/main" id="{61B7FC59-63BD-43C6-B71E-E85B86CF645A}"/>
              </a:ext>
            </a:extLst>
          </p:cNvPr>
          <p:cNvGraphicFramePr>
            <a:graphicFrameLocks noGrp="1"/>
          </p:cNvGraphicFramePr>
          <p:nvPr>
            <p:extLst>
              <p:ext uri="{D42A27DB-BD31-4B8C-83A1-F6EECF244321}">
                <p14:modId xmlns:p14="http://schemas.microsoft.com/office/powerpoint/2010/main" val="2372332938"/>
              </p:ext>
            </p:extLst>
          </p:nvPr>
        </p:nvGraphicFramePr>
        <p:xfrm>
          <a:off x="924377" y="1274908"/>
          <a:ext cx="8228012" cy="5176226"/>
        </p:xfrm>
        <a:graphic>
          <a:graphicData uri="http://schemas.openxmlformats.org/drawingml/2006/table">
            <a:tbl>
              <a:tblPr firstRow="1" bandRow="1">
                <a:tableStyleId>{5940675A-B579-460E-94D1-54222C63F5DA}</a:tableStyleId>
              </a:tblPr>
              <a:tblGrid>
                <a:gridCol w="4114006">
                  <a:extLst>
                    <a:ext uri="{9D8B030D-6E8A-4147-A177-3AD203B41FA5}">
                      <a16:colId xmlns:a16="http://schemas.microsoft.com/office/drawing/2014/main" val="1797156862"/>
                    </a:ext>
                  </a:extLst>
                </a:gridCol>
                <a:gridCol w="4114006">
                  <a:extLst>
                    <a:ext uri="{9D8B030D-6E8A-4147-A177-3AD203B41FA5}">
                      <a16:colId xmlns:a16="http://schemas.microsoft.com/office/drawing/2014/main" val="2678890832"/>
                    </a:ext>
                  </a:extLst>
                </a:gridCol>
              </a:tblGrid>
              <a:tr h="2588113">
                <a:tc>
                  <a:txBody>
                    <a:bodyPr/>
                    <a:lstStyle/>
                    <a:p>
                      <a:endParaRPr lang="en-US" sz="1600" dirty="0">
                        <a:solidFill>
                          <a:srgbClr val="000000"/>
                        </a:solidFill>
                        <a:latin typeface="+mj-lt"/>
                      </a:endParaRPr>
                    </a:p>
                    <a:p>
                      <a:endParaRPr lang="en-US" sz="1600" dirty="0">
                        <a:solidFill>
                          <a:srgbClr val="000000"/>
                        </a:solidFill>
                        <a:latin typeface="+mj-lt"/>
                      </a:endParaRPr>
                    </a:p>
                    <a:p>
                      <a:endParaRPr lang="en-US" sz="1600" dirty="0">
                        <a:solidFill>
                          <a:srgbClr val="000000"/>
                        </a:solidFill>
                        <a:latin typeface="+mj-lt"/>
                      </a:endParaRPr>
                    </a:p>
                    <a:p>
                      <a:endParaRPr lang="en-US" sz="1600" dirty="0">
                        <a:solidFill>
                          <a:srgbClr val="000000"/>
                        </a:solidFill>
                        <a:latin typeface="+mj-lt"/>
                      </a:endParaRPr>
                    </a:p>
                    <a:p>
                      <a:r>
                        <a:rPr lang="en-US" sz="1600" dirty="0">
                          <a:solidFill>
                            <a:srgbClr val="000000"/>
                          </a:solidFill>
                          <a:latin typeface="+mj-lt"/>
                        </a:rPr>
                        <a:t>     Allows users to create view, stored procedure, functions in a database.</a:t>
                      </a:r>
                      <a:endParaRPr lang="en-US" sz="1600" dirty="0">
                        <a:latin typeface="+mj-lt"/>
                      </a:endParaRPr>
                    </a:p>
                  </a:txBody>
                  <a:tcPr/>
                </a:tc>
                <a:tc>
                  <a:txBody>
                    <a:bodyPr/>
                    <a:lstStyle/>
                    <a:p>
                      <a:endParaRPr lang="en-US" sz="1600" dirty="0">
                        <a:latin typeface="+mj-lt"/>
                      </a:endParaRPr>
                    </a:p>
                  </a:txBody>
                  <a:tcPr/>
                </a:tc>
                <a:extLst>
                  <a:ext uri="{0D108BD9-81ED-4DB2-BD59-A6C34878D82A}">
                    <a16:rowId xmlns:a16="http://schemas.microsoft.com/office/drawing/2014/main" val="41695421"/>
                  </a:ext>
                </a:extLst>
              </a:tr>
              <a:tr h="2588113">
                <a:tc>
                  <a:txBody>
                    <a:bodyPr/>
                    <a:lstStyle/>
                    <a:p>
                      <a:endParaRPr lang="en-US" sz="1600" dirty="0">
                        <a:latin typeface="+mj-lt"/>
                      </a:endParaRPr>
                    </a:p>
                  </a:txBody>
                  <a:tcPr/>
                </a:tc>
                <a:tc>
                  <a:txBody>
                    <a:bodyPr/>
                    <a:lstStyle/>
                    <a:p>
                      <a:endParaRPr lang="en-US" sz="1600" dirty="0">
                        <a:solidFill>
                          <a:srgbClr val="000000"/>
                        </a:solidFill>
                        <a:latin typeface="+mj-lt"/>
                      </a:endParaRPr>
                    </a:p>
                    <a:p>
                      <a:endParaRPr lang="en-US" sz="1600" dirty="0">
                        <a:solidFill>
                          <a:srgbClr val="000000"/>
                        </a:solidFill>
                        <a:latin typeface="+mj-lt"/>
                      </a:endParaRPr>
                    </a:p>
                    <a:p>
                      <a:endParaRPr lang="en-US" sz="1600" dirty="0">
                        <a:solidFill>
                          <a:srgbClr val="000000"/>
                        </a:solidFill>
                        <a:latin typeface="+mj-lt"/>
                      </a:endParaRPr>
                    </a:p>
                    <a:p>
                      <a:endParaRPr lang="en-US" sz="1600" dirty="0">
                        <a:solidFill>
                          <a:srgbClr val="000000"/>
                        </a:solidFill>
                        <a:latin typeface="+mj-lt"/>
                      </a:endParaRPr>
                    </a:p>
                    <a:p>
                      <a:r>
                        <a:rPr lang="en-US" sz="1600" dirty="0">
                          <a:solidFill>
                            <a:srgbClr val="000000"/>
                          </a:solidFill>
                          <a:latin typeface="+mj-lt"/>
                        </a:rPr>
                        <a:t>Allows users to set permissions on tables, procedures and views</a:t>
                      </a:r>
                      <a:endParaRPr lang="en-US" sz="1600" dirty="0">
                        <a:latin typeface="+mj-lt"/>
                      </a:endParaRPr>
                    </a:p>
                  </a:txBody>
                  <a:tcPr/>
                </a:tc>
                <a:extLst>
                  <a:ext uri="{0D108BD9-81ED-4DB2-BD59-A6C34878D82A}">
                    <a16:rowId xmlns:a16="http://schemas.microsoft.com/office/drawing/2014/main" val="2718152441"/>
                  </a:ext>
                </a:extLst>
              </a:tr>
            </a:tbl>
          </a:graphicData>
        </a:graphic>
      </p:graphicFrame>
      <p:graphicFrame>
        <p:nvGraphicFramePr>
          <p:cNvPr id="2" name="Object 1">
            <a:extLst>
              <a:ext uri="{FF2B5EF4-FFF2-40B4-BE49-F238E27FC236}">
                <a16:creationId xmlns:a16="http://schemas.microsoft.com/office/drawing/2014/main" id="{58A9A058-6BF4-4D3C-90A6-F363295357B0}"/>
              </a:ext>
            </a:extLst>
          </p:cNvPr>
          <p:cNvGraphicFramePr>
            <a:graphicFrameLocks noChangeAspect="1"/>
          </p:cNvGraphicFramePr>
          <p:nvPr>
            <p:extLst>
              <p:ext uri="{D42A27DB-BD31-4B8C-83A1-F6EECF244321}">
                <p14:modId xmlns:p14="http://schemas.microsoft.com/office/powerpoint/2010/main" val="2300224799"/>
              </p:ext>
            </p:extLst>
          </p:nvPr>
        </p:nvGraphicFramePr>
        <p:xfrm>
          <a:off x="5150840" y="1400961"/>
          <a:ext cx="3891367" cy="2348917"/>
        </p:xfrm>
        <a:graphic>
          <a:graphicData uri="http://schemas.openxmlformats.org/presentationml/2006/ole">
            <mc:AlternateContent xmlns:mc="http://schemas.openxmlformats.org/markup-compatibility/2006">
              <mc:Choice xmlns:v="urn:schemas-microsoft-com:vml" Requires="v">
                <p:oleObj spid="_x0000_s12461" name="Image" r:id="rId3" imgW="6018840" imgH="3377520" progId="Photoshop.Image.16">
                  <p:embed/>
                </p:oleObj>
              </mc:Choice>
              <mc:Fallback>
                <p:oleObj name="Image" r:id="rId3" imgW="6018840" imgH="3377520" progId="Photoshop.Image.16">
                  <p:embed/>
                  <p:pic>
                    <p:nvPicPr>
                      <p:cNvPr id="0" name=""/>
                      <p:cNvPicPr/>
                      <p:nvPr/>
                    </p:nvPicPr>
                    <p:blipFill>
                      <a:blip r:embed="rId4"/>
                      <a:stretch>
                        <a:fillRect/>
                      </a:stretch>
                    </p:blipFill>
                    <p:spPr>
                      <a:xfrm>
                        <a:off x="5150840" y="1400961"/>
                        <a:ext cx="3891367" cy="234891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D52DA9E7-A485-4222-AF37-E9452C4E2312}"/>
              </a:ext>
            </a:extLst>
          </p:cNvPr>
          <p:cNvGraphicFramePr>
            <a:graphicFrameLocks noChangeAspect="1"/>
          </p:cNvGraphicFramePr>
          <p:nvPr>
            <p:extLst>
              <p:ext uri="{D42A27DB-BD31-4B8C-83A1-F6EECF244321}">
                <p14:modId xmlns:p14="http://schemas.microsoft.com/office/powerpoint/2010/main" val="3773776581"/>
              </p:ext>
            </p:extLst>
          </p:nvPr>
        </p:nvGraphicFramePr>
        <p:xfrm>
          <a:off x="1023457" y="3959605"/>
          <a:ext cx="3929543" cy="2399250"/>
        </p:xfrm>
        <a:graphic>
          <a:graphicData uri="http://schemas.openxmlformats.org/presentationml/2006/ole">
            <mc:AlternateContent xmlns:mc="http://schemas.openxmlformats.org/markup-compatibility/2006">
              <mc:Choice xmlns:v="urn:schemas-microsoft-com:vml" Requires="v">
                <p:oleObj spid="_x0000_s12462" name="Image" r:id="rId5" imgW="6018840" imgH="3377520" progId="Photoshop.Image.16">
                  <p:embed/>
                </p:oleObj>
              </mc:Choice>
              <mc:Fallback>
                <p:oleObj name="Image" r:id="rId5" imgW="6018840" imgH="3377520" progId="Photoshop.Image.16">
                  <p:embed/>
                  <p:pic>
                    <p:nvPicPr>
                      <p:cNvPr id="0" name=""/>
                      <p:cNvPicPr/>
                      <p:nvPr/>
                    </p:nvPicPr>
                    <p:blipFill>
                      <a:blip r:embed="rId6"/>
                      <a:stretch>
                        <a:fillRect/>
                      </a:stretch>
                    </p:blipFill>
                    <p:spPr>
                      <a:xfrm>
                        <a:off x="1023457" y="3959605"/>
                        <a:ext cx="3929543" cy="2399250"/>
                      </a:xfrm>
                      <a:prstGeom prst="rect">
                        <a:avLst/>
                      </a:prstGeom>
                    </p:spPr>
                  </p:pic>
                </p:oleObj>
              </mc:Fallback>
            </mc:AlternateContent>
          </a:graphicData>
        </a:graphic>
      </p:graphicFrame>
    </p:spTree>
    <p:extLst>
      <p:ext uri="{BB962C8B-B14F-4D97-AF65-F5344CB8AC3E}">
        <p14:creationId xmlns:p14="http://schemas.microsoft.com/office/powerpoint/2010/main" val="150256406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3898" y="3278388"/>
            <a:ext cx="4149102" cy="1018404"/>
          </a:xfrm>
          <a:ln>
            <a:miter lim="800000"/>
            <a:headEnd/>
            <a:tailEnd/>
          </a:ln>
        </p:spPr>
        <p:txBody>
          <a:bodyPr/>
          <a:lstStyle/>
          <a:p>
            <a:pPr eaLnBrk="1" fontAlgn="auto" hangingPunct="1">
              <a:spcAft>
                <a:spcPts val="0"/>
              </a:spcAft>
              <a:defRPr/>
            </a:pPr>
            <a:r>
              <a:rPr lang="en-US" sz="3000" dirty="0"/>
              <a:t>Time to Practice</a:t>
            </a:r>
          </a:p>
        </p:txBody>
      </p:sp>
    </p:spTree>
    <p:extLst>
      <p:ext uri="{BB962C8B-B14F-4D97-AF65-F5344CB8AC3E}">
        <p14:creationId xmlns:p14="http://schemas.microsoft.com/office/powerpoint/2010/main" val="417117151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Database schema</a:t>
            </a:r>
          </a:p>
        </p:txBody>
      </p:sp>
      <p:pic>
        <p:nvPicPr>
          <p:cNvPr id="6" name="Picture 5">
            <a:extLst>
              <a:ext uri="{FF2B5EF4-FFF2-40B4-BE49-F238E27FC236}">
                <a16:creationId xmlns:a16="http://schemas.microsoft.com/office/drawing/2014/main" id="{406C7003-6A69-446A-B474-71C7AFF5AC0F}"/>
              </a:ext>
            </a:extLst>
          </p:cNvPr>
          <p:cNvPicPr>
            <a:picLocks noChangeAspect="1"/>
          </p:cNvPicPr>
          <p:nvPr/>
        </p:nvPicPr>
        <p:blipFill>
          <a:blip r:embed="rId2"/>
          <a:stretch>
            <a:fillRect/>
          </a:stretch>
        </p:blipFill>
        <p:spPr>
          <a:xfrm>
            <a:off x="-26796" y="894541"/>
            <a:ext cx="9906000" cy="5779129"/>
          </a:xfrm>
          <a:prstGeom prst="rect">
            <a:avLst/>
          </a:prstGeom>
        </p:spPr>
      </p:pic>
      <p:sp>
        <p:nvSpPr>
          <p:cNvPr id="4" name="Rectangle 3">
            <a:extLst>
              <a:ext uri="{FF2B5EF4-FFF2-40B4-BE49-F238E27FC236}">
                <a16:creationId xmlns:a16="http://schemas.microsoft.com/office/drawing/2014/main" id="{708FB0A5-E7E6-4457-A2EE-99199E036640}"/>
              </a:ext>
            </a:extLst>
          </p:cNvPr>
          <p:cNvSpPr/>
          <p:nvPr/>
        </p:nvSpPr>
        <p:spPr>
          <a:xfrm>
            <a:off x="3686452" y="678862"/>
            <a:ext cx="5812655" cy="584775"/>
          </a:xfrm>
          <a:prstGeom prst="rect">
            <a:avLst/>
          </a:prstGeom>
        </p:spPr>
        <p:txBody>
          <a:bodyPr wrap="square">
            <a:spAutoFit/>
          </a:bodyPr>
          <a:lstStyle/>
          <a:p>
            <a:pPr algn="just"/>
            <a:r>
              <a:rPr lang="en-US" sz="1600" dirty="0">
                <a:solidFill>
                  <a:srgbClr val="000000"/>
                </a:solidFill>
                <a:latin typeface="+mj-lt"/>
              </a:rPr>
              <a:t>We are going to work with the following DATABASE TABLES.</a:t>
            </a:r>
            <a:endParaRPr lang="en-US" sz="1600" b="0" i="0" dirty="0">
              <a:solidFill>
                <a:srgbClr val="000000"/>
              </a:solidFill>
              <a:effectLst/>
              <a:latin typeface="+mj-lt"/>
            </a:endParaRPr>
          </a:p>
          <a:p>
            <a:pPr algn="just"/>
            <a:r>
              <a:rPr lang="en-US" sz="1600" b="0" i="0" dirty="0">
                <a:solidFill>
                  <a:srgbClr val="000000"/>
                </a:solidFill>
                <a:effectLst/>
                <a:latin typeface="+mj-lt"/>
              </a:rPr>
              <a:t>Access the DB Tables and inspect </a:t>
            </a:r>
            <a:r>
              <a:rPr lang="en-US" sz="1600" dirty="0">
                <a:solidFill>
                  <a:srgbClr val="000000"/>
                </a:solidFill>
                <a:latin typeface="+mj-lt"/>
              </a:rPr>
              <a:t>their structure and records.</a:t>
            </a:r>
            <a:endParaRPr lang="en-US" sz="1600" b="0" i="0" dirty="0">
              <a:solidFill>
                <a:srgbClr val="000000"/>
              </a:solidFill>
              <a:effectLst/>
              <a:latin typeface="+mj-lt"/>
            </a:endParaRPr>
          </a:p>
        </p:txBody>
      </p:sp>
      <p:sp>
        <p:nvSpPr>
          <p:cNvPr id="2" name="Rectangle 1">
            <a:extLst>
              <a:ext uri="{FF2B5EF4-FFF2-40B4-BE49-F238E27FC236}">
                <a16:creationId xmlns:a16="http://schemas.microsoft.com/office/drawing/2014/main" id="{CF1ED83D-E861-4360-B3F9-1A6FF6EE7F68}"/>
              </a:ext>
            </a:extLst>
          </p:cNvPr>
          <p:cNvSpPr/>
          <p:nvPr/>
        </p:nvSpPr>
        <p:spPr>
          <a:xfrm>
            <a:off x="427715" y="2503877"/>
            <a:ext cx="2626203" cy="1200329"/>
          </a:xfrm>
          <a:prstGeom prst="rect">
            <a:avLst/>
          </a:prstGeom>
        </p:spPr>
        <p:txBody>
          <a:bodyPr wrap="square">
            <a:spAutoFit/>
          </a:bodyPr>
          <a:lstStyle/>
          <a:p>
            <a:pPr marL="0" indent="0" algn="ctr">
              <a:buNone/>
            </a:pPr>
            <a:r>
              <a:rPr lang="en-US" altLang="ro-RO" b="1" dirty="0">
                <a:latin typeface="Arial" panose="020B0604020202020204" pitchFamily="34" charset="0"/>
              </a:rPr>
              <a:t>Airline </a:t>
            </a:r>
          </a:p>
          <a:p>
            <a:pPr marL="0" indent="0">
              <a:buNone/>
            </a:pPr>
            <a:r>
              <a:rPr lang="en-US" altLang="ro-RO" dirty="0">
                <a:latin typeface="Arial" panose="020B0604020202020204" pitchFamily="34" charset="0"/>
              </a:rPr>
              <a:t>SCARR table keeps the Airline companies and their characteristics.</a:t>
            </a:r>
            <a:r>
              <a:rPr lang="en-US" altLang="ro-RO" b="1" dirty="0">
                <a:latin typeface="Arial" panose="020B0604020202020204" pitchFamily="34" charset="0"/>
              </a:rPr>
              <a:t> </a:t>
            </a:r>
          </a:p>
        </p:txBody>
      </p:sp>
      <p:sp>
        <p:nvSpPr>
          <p:cNvPr id="7" name="Rectangle 6">
            <a:extLst>
              <a:ext uri="{FF2B5EF4-FFF2-40B4-BE49-F238E27FC236}">
                <a16:creationId xmlns:a16="http://schemas.microsoft.com/office/drawing/2014/main" id="{863703B5-E0F0-4FD5-8620-ACDA1F7A7DBE}"/>
              </a:ext>
            </a:extLst>
          </p:cNvPr>
          <p:cNvSpPr/>
          <p:nvPr/>
        </p:nvSpPr>
        <p:spPr>
          <a:xfrm>
            <a:off x="3474235" y="4946716"/>
            <a:ext cx="2626203" cy="1200329"/>
          </a:xfrm>
          <a:prstGeom prst="rect">
            <a:avLst/>
          </a:prstGeom>
        </p:spPr>
        <p:txBody>
          <a:bodyPr wrap="square">
            <a:spAutoFit/>
          </a:bodyPr>
          <a:lstStyle/>
          <a:p>
            <a:pPr marL="0" indent="0" algn="ctr">
              <a:buNone/>
            </a:pPr>
            <a:r>
              <a:rPr lang="en-US" altLang="ro-RO" b="1" dirty="0">
                <a:latin typeface="Arial" panose="020B0604020202020204" pitchFamily="34" charset="0"/>
              </a:rPr>
              <a:t>Flight Schedule </a:t>
            </a:r>
          </a:p>
          <a:p>
            <a:pPr marL="0" indent="0">
              <a:buNone/>
            </a:pPr>
            <a:r>
              <a:rPr lang="en-US" altLang="ro-RO" dirty="0">
                <a:latin typeface="Arial" panose="020B0604020202020204" pitchFamily="34" charset="0"/>
              </a:rPr>
              <a:t>SPFLI table keeps the all routes operated by the Airlines.</a:t>
            </a:r>
            <a:endParaRPr lang="en-US" altLang="ro-RO" b="1" dirty="0">
              <a:latin typeface="Arial" panose="020B0604020202020204" pitchFamily="34" charset="0"/>
            </a:endParaRPr>
          </a:p>
        </p:txBody>
      </p:sp>
      <p:sp>
        <p:nvSpPr>
          <p:cNvPr id="8" name="Rectangle 7">
            <a:extLst>
              <a:ext uri="{FF2B5EF4-FFF2-40B4-BE49-F238E27FC236}">
                <a16:creationId xmlns:a16="http://schemas.microsoft.com/office/drawing/2014/main" id="{BAE550E3-A998-4AA1-BE8A-F0DB87E9EEE8}"/>
              </a:ext>
            </a:extLst>
          </p:cNvPr>
          <p:cNvSpPr/>
          <p:nvPr/>
        </p:nvSpPr>
        <p:spPr>
          <a:xfrm>
            <a:off x="6715957" y="3013255"/>
            <a:ext cx="2762328" cy="1200329"/>
          </a:xfrm>
          <a:prstGeom prst="rect">
            <a:avLst/>
          </a:prstGeom>
        </p:spPr>
        <p:txBody>
          <a:bodyPr wrap="square">
            <a:spAutoFit/>
          </a:bodyPr>
          <a:lstStyle/>
          <a:p>
            <a:pPr marL="0" indent="0" algn="ctr">
              <a:buNone/>
            </a:pPr>
            <a:r>
              <a:rPr lang="en-US" altLang="ro-RO" b="1" dirty="0">
                <a:latin typeface="Arial" panose="020B0604020202020204" pitchFamily="34" charset="0"/>
              </a:rPr>
              <a:t>Flight</a:t>
            </a:r>
          </a:p>
          <a:p>
            <a:pPr marL="0" indent="0">
              <a:buNone/>
            </a:pPr>
            <a:r>
              <a:rPr lang="en-US" altLang="ro-RO" dirty="0">
                <a:latin typeface="Arial" panose="020B0604020202020204" pitchFamily="34" charset="0"/>
              </a:rPr>
              <a:t>SFLIGHT table keeps the all the flights operated by the Airlines.</a:t>
            </a:r>
            <a:endParaRPr lang="en-US" altLang="ro-RO" b="1" dirty="0">
              <a:latin typeface="Arial" panose="020B0604020202020204" pitchFamily="34" charset="0"/>
            </a:endParaRPr>
          </a:p>
        </p:txBody>
      </p:sp>
      <p:sp>
        <p:nvSpPr>
          <p:cNvPr id="5" name="Rectangle 4">
            <a:extLst>
              <a:ext uri="{FF2B5EF4-FFF2-40B4-BE49-F238E27FC236}">
                <a16:creationId xmlns:a16="http://schemas.microsoft.com/office/drawing/2014/main" id="{44612F03-993E-42B7-8326-EB5F424E5359}"/>
              </a:ext>
            </a:extLst>
          </p:cNvPr>
          <p:cNvSpPr/>
          <p:nvPr/>
        </p:nvSpPr>
        <p:spPr bwMode="auto">
          <a:xfrm>
            <a:off x="568171" y="1837678"/>
            <a:ext cx="2396971" cy="186431"/>
          </a:xfrm>
          <a:prstGeom prst="rect">
            <a:avLst/>
          </a:prstGeom>
          <a:noFill/>
          <a:ln w="1905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FC0D79C8-96E4-42BD-A46A-F76D76AC8633}"/>
              </a:ext>
            </a:extLst>
          </p:cNvPr>
          <p:cNvSpPr/>
          <p:nvPr/>
        </p:nvSpPr>
        <p:spPr bwMode="auto">
          <a:xfrm>
            <a:off x="3686452" y="3105521"/>
            <a:ext cx="2396971" cy="259116"/>
          </a:xfrm>
          <a:prstGeom prst="rect">
            <a:avLst/>
          </a:prstGeom>
          <a:noFill/>
          <a:ln w="1905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335141CE-D17A-4556-8F3A-D379FA4E4FCC}"/>
              </a:ext>
            </a:extLst>
          </p:cNvPr>
          <p:cNvSpPr/>
          <p:nvPr/>
        </p:nvSpPr>
        <p:spPr bwMode="auto">
          <a:xfrm>
            <a:off x="6898635" y="5088758"/>
            <a:ext cx="2396971" cy="406520"/>
          </a:xfrm>
          <a:prstGeom prst="rect">
            <a:avLst/>
          </a:prstGeom>
          <a:noFill/>
          <a:ln w="1905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5E26D055-0C32-48D7-BA4E-991DC3B2B5A0}"/>
              </a:ext>
            </a:extLst>
          </p:cNvPr>
          <p:cNvSpPr/>
          <p:nvPr/>
        </p:nvSpPr>
        <p:spPr>
          <a:xfrm>
            <a:off x="196418" y="1591339"/>
            <a:ext cx="1064212" cy="276999"/>
          </a:xfrm>
          <a:prstGeom prst="rect">
            <a:avLst/>
          </a:prstGeom>
        </p:spPr>
        <p:txBody>
          <a:bodyPr wrap="square">
            <a:spAutoFit/>
          </a:bodyPr>
          <a:lstStyle/>
          <a:p>
            <a:pPr algn="just"/>
            <a:r>
              <a:rPr lang="en-US" sz="1200" dirty="0">
                <a:solidFill>
                  <a:srgbClr val="0032D2"/>
                </a:solidFill>
                <a:latin typeface="+mj-lt"/>
              </a:rPr>
              <a:t>Primary Key</a:t>
            </a:r>
            <a:endParaRPr lang="en-US" sz="1200" b="0" i="0" dirty="0">
              <a:solidFill>
                <a:srgbClr val="0032D2"/>
              </a:solidFill>
              <a:effectLst/>
              <a:latin typeface="+mj-lt"/>
            </a:endParaRPr>
          </a:p>
        </p:txBody>
      </p:sp>
      <p:sp>
        <p:nvSpPr>
          <p:cNvPr id="12" name="Rectangle 11">
            <a:extLst>
              <a:ext uri="{FF2B5EF4-FFF2-40B4-BE49-F238E27FC236}">
                <a16:creationId xmlns:a16="http://schemas.microsoft.com/office/drawing/2014/main" id="{84BB0BB4-BC18-4760-BD9C-AFAE6A9F2AB8}"/>
              </a:ext>
            </a:extLst>
          </p:cNvPr>
          <p:cNvSpPr/>
          <p:nvPr/>
        </p:nvSpPr>
        <p:spPr>
          <a:xfrm>
            <a:off x="3267779" y="2826653"/>
            <a:ext cx="1064212" cy="276999"/>
          </a:xfrm>
          <a:prstGeom prst="rect">
            <a:avLst/>
          </a:prstGeom>
        </p:spPr>
        <p:txBody>
          <a:bodyPr wrap="square">
            <a:spAutoFit/>
          </a:bodyPr>
          <a:lstStyle/>
          <a:p>
            <a:pPr algn="just"/>
            <a:r>
              <a:rPr lang="en-US" sz="1200" dirty="0">
                <a:solidFill>
                  <a:srgbClr val="0032D2"/>
                </a:solidFill>
                <a:latin typeface="+mj-lt"/>
              </a:rPr>
              <a:t>Primary Key</a:t>
            </a:r>
            <a:endParaRPr lang="en-US" sz="1200" b="0" i="0" dirty="0">
              <a:solidFill>
                <a:srgbClr val="0032D2"/>
              </a:solidFill>
              <a:effectLst/>
              <a:latin typeface="+mj-lt"/>
            </a:endParaRPr>
          </a:p>
        </p:txBody>
      </p:sp>
      <p:sp>
        <p:nvSpPr>
          <p:cNvPr id="13" name="Rectangle 12">
            <a:extLst>
              <a:ext uri="{FF2B5EF4-FFF2-40B4-BE49-F238E27FC236}">
                <a16:creationId xmlns:a16="http://schemas.microsoft.com/office/drawing/2014/main" id="{E7FC4163-47BB-4448-AB07-9F170C66C0C7}"/>
              </a:ext>
            </a:extLst>
          </p:cNvPr>
          <p:cNvSpPr/>
          <p:nvPr/>
        </p:nvSpPr>
        <p:spPr>
          <a:xfrm>
            <a:off x="6583902" y="4811759"/>
            <a:ext cx="1064212" cy="276999"/>
          </a:xfrm>
          <a:prstGeom prst="rect">
            <a:avLst/>
          </a:prstGeom>
        </p:spPr>
        <p:txBody>
          <a:bodyPr wrap="square">
            <a:spAutoFit/>
          </a:bodyPr>
          <a:lstStyle/>
          <a:p>
            <a:pPr algn="just"/>
            <a:r>
              <a:rPr lang="en-US" sz="1200" dirty="0">
                <a:solidFill>
                  <a:srgbClr val="0032D2"/>
                </a:solidFill>
                <a:latin typeface="+mj-lt"/>
              </a:rPr>
              <a:t>Primary Key</a:t>
            </a:r>
            <a:endParaRPr lang="en-US" sz="1200" b="0" i="0" dirty="0">
              <a:solidFill>
                <a:srgbClr val="0032D2"/>
              </a:solidFill>
              <a:effectLst/>
              <a:latin typeface="+mj-lt"/>
            </a:endParaRPr>
          </a:p>
        </p:txBody>
      </p:sp>
    </p:spTree>
    <p:extLst>
      <p:ext uri="{BB962C8B-B14F-4D97-AF65-F5344CB8AC3E}">
        <p14:creationId xmlns:p14="http://schemas.microsoft.com/office/powerpoint/2010/main" val="54570448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4294967295"/>
          </p:nvPr>
        </p:nvSpPr>
        <p:spPr>
          <a:xfrm>
            <a:off x="809089" y="895382"/>
            <a:ext cx="8990012" cy="1973653"/>
          </a:xfrm>
        </p:spPr>
        <p:txBody>
          <a:bodyPr/>
          <a:lstStyle/>
          <a:p>
            <a:pPr marL="0" indent="0">
              <a:buNone/>
            </a:pPr>
            <a:r>
              <a:rPr lang="en-US" sz="1600" b="1" dirty="0">
                <a:solidFill>
                  <a:schemeClr val="tx1"/>
                </a:solidFill>
              </a:rPr>
              <a:t>   Database</a:t>
            </a:r>
            <a:r>
              <a:rPr lang="en-US" sz="1600" dirty="0">
                <a:solidFill>
                  <a:schemeClr val="tx1"/>
                </a:solidFill>
              </a:rPr>
              <a:t> is a collection of related data and data is a collection of facts and figures that can be processed to produce information.</a:t>
            </a:r>
          </a:p>
          <a:p>
            <a:pPr marL="0" indent="0">
              <a:buNone/>
            </a:pPr>
            <a:r>
              <a:rPr lang="en-US" sz="1600" dirty="0">
                <a:solidFill>
                  <a:schemeClr val="tx1"/>
                </a:solidFill>
              </a:rPr>
              <a:t>   Mostly data represents recordable facts. Data aids in producing information, which is based on facts. For example, if we have data about marks obtained by all students, we can then conclude about toppers and average marks.</a:t>
            </a:r>
          </a:p>
          <a:p>
            <a:pPr marL="0" indent="0">
              <a:buNone/>
            </a:pPr>
            <a:r>
              <a:rPr lang="en-US" sz="1600" dirty="0">
                <a:solidFill>
                  <a:schemeClr val="tx1"/>
                </a:solidFill>
              </a:rPr>
              <a:t>  A </a:t>
            </a:r>
            <a:r>
              <a:rPr lang="en-US" sz="1600" b="1" dirty="0">
                <a:solidFill>
                  <a:schemeClr val="tx1"/>
                </a:solidFill>
              </a:rPr>
              <a:t>database management system(DBMS)</a:t>
            </a:r>
            <a:r>
              <a:rPr lang="en-US" sz="1600" dirty="0">
                <a:solidFill>
                  <a:schemeClr val="tx1"/>
                </a:solidFill>
              </a:rPr>
              <a:t> stores data in such a way that it becomes easier to retrieve, manipulate, and produce information.</a:t>
            </a:r>
          </a:p>
        </p:txBody>
      </p:sp>
      <p:sp>
        <p:nvSpPr>
          <p:cNvPr id="4" name="Rectangle 2">
            <a:extLst>
              <a:ext uri="{FF2B5EF4-FFF2-40B4-BE49-F238E27FC236}">
                <a16:creationId xmlns:a16="http://schemas.microsoft.com/office/drawing/2014/main" id="{0AE0DDE0-7CBC-48DC-B9C2-6B69035B734B}"/>
              </a:ext>
            </a:extLst>
          </p:cNvPr>
          <p:cNvSpPr txBox="1">
            <a:spLocks noChangeArrowheads="1"/>
          </p:cNvSpPr>
          <p:nvPr/>
        </p:nvSpPr>
        <p:spPr bwMode="auto">
          <a:xfrm>
            <a:off x="809089"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What is a Database</a:t>
            </a:r>
          </a:p>
        </p:txBody>
      </p:sp>
      <p:pic>
        <p:nvPicPr>
          <p:cNvPr id="1030" name="Picture 6" descr="Imagini pentru what is database">
            <a:extLst>
              <a:ext uri="{FF2B5EF4-FFF2-40B4-BE49-F238E27FC236}">
                <a16:creationId xmlns:a16="http://schemas.microsoft.com/office/drawing/2014/main" id="{9E8C0868-9FCF-4F09-9BFA-116AEF17D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6879" y="3045204"/>
            <a:ext cx="3523133" cy="30809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a:extLst>
              <a:ext uri="{FF2B5EF4-FFF2-40B4-BE49-F238E27FC236}">
                <a16:creationId xmlns:a16="http://schemas.microsoft.com/office/drawing/2014/main" id="{432F6E5C-D865-4AFD-81CD-A9D63AEB2181}"/>
              </a:ext>
            </a:extLst>
          </p:cNvPr>
          <p:cNvGraphicFramePr>
            <a:graphicFrameLocks noChangeAspect="1"/>
          </p:cNvGraphicFramePr>
          <p:nvPr>
            <p:extLst>
              <p:ext uri="{D42A27DB-BD31-4B8C-83A1-F6EECF244321}">
                <p14:modId xmlns:p14="http://schemas.microsoft.com/office/powerpoint/2010/main" val="1901426583"/>
              </p:ext>
            </p:extLst>
          </p:nvPr>
        </p:nvGraphicFramePr>
        <p:xfrm>
          <a:off x="1005832" y="3045204"/>
          <a:ext cx="4052730" cy="3080958"/>
        </p:xfrm>
        <a:graphic>
          <a:graphicData uri="http://schemas.openxmlformats.org/presentationml/2006/ole">
            <mc:AlternateContent xmlns:mc="http://schemas.openxmlformats.org/markup-compatibility/2006">
              <mc:Choice xmlns:v="urn:schemas-microsoft-com:vml" Requires="v">
                <p:oleObj spid="_x0000_s6281" name="Image" r:id="rId4" imgW="5244120" imgH="3987000" progId="Photoshop.Image.16">
                  <p:embed/>
                </p:oleObj>
              </mc:Choice>
              <mc:Fallback>
                <p:oleObj name="Image" r:id="rId4" imgW="5244120" imgH="3987000" progId="Photoshop.Image.16">
                  <p:embed/>
                  <p:pic>
                    <p:nvPicPr>
                      <p:cNvPr id="0" name=""/>
                      <p:cNvPicPr/>
                      <p:nvPr/>
                    </p:nvPicPr>
                    <p:blipFill>
                      <a:blip r:embed="rId5"/>
                      <a:stretch>
                        <a:fillRect/>
                      </a:stretch>
                    </p:blipFill>
                    <p:spPr>
                      <a:xfrm>
                        <a:off x="1005832" y="3045204"/>
                        <a:ext cx="4052730" cy="3080958"/>
                      </a:xfrm>
                      <a:prstGeom prst="rect">
                        <a:avLst/>
                      </a:prstGeom>
                    </p:spPr>
                  </p:pic>
                </p:oleObj>
              </mc:Fallback>
            </mc:AlternateContent>
          </a:graphicData>
        </a:graphic>
      </p:graphicFrame>
    </p:spTree>
    <p:extLst>
      <p:ext uri="{BB962C8B-B14F-4D97-AF65-F5344CB8AC3E}">
        <p14:creationId xmlns:p14="http://schemas.microsoft.com/office/powerpoint/2010/main" val="327655165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Access ABAP Dictionary – SE11</a:t>
            </a:r>
          </a:p>
        </p:txBody>
      </p:sp>
      <p:pic>
        <p:nvPicPr>
          <p:cNvPr id="4" name="Picture 3">
            <a:extLst>
              <a:ext uri="{FF2B5EF4-FFF2-40B4-BE49-F238E27FC236}">
                <a16:creationId xmlns:a16="http://schemas.microsoft.com/office/drawing/2014/main" id="{C84C07A2-C631-4B34-9FF3-C88BF8E70EA6}"/>
              </a:ext>
            </a:extLst>
          </p:cNvPr>
          <p:cNvPicPr>
            <a:picLocks noChangeAspect="1"/>
          </p:cNvPicPr>
          <p:nvPr/>
        </p:nvPicPr>
        <p:blipFill>
          <a:blip r:embed="rId2"/>
          <a:stretch>
            <a:fillRect/>
          </a:stretch>
        </p:blipFill>
        <p:spPr>
          <a:xfrm>
            <a:off x="1004703" y="1177102"/>
            <a:ext cx="7056222" cy="4503796"/>
          </a:xfrm>
          <a:prstGeom prst="rect">
            <a:avLst/>
          </a:prstGeom>
        </p:spPr>
      </p:pic>
      <p:sp>
        <p:nvSpPr>
          <p:cNvPr id="8" name="Rectangle 7">
            <a:extLst>
              <a:ext uri="{FF2B5EF4-FFF2-40B4-BE49-F238E27FC236}">
                <a16:creationId xmlns:a16="http://schemas.microsoft.com/office/drawing/2014/main" id="{9933DA7A-87C2-47B3-94E3-105C97713322}"/>
              </a:ext>
            </a:extLst>
          </p:cNvPr>
          <p:cNvSpPr/>
          <p:nvPr/>
        </p:nvSpPr>
        <p:spPr bwMode="auto">
          <a:xfrm>
            <a:off x="924378" y="1518082"/>
            <a:ext cx="2227196" cy="355106"/>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673737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699017"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ABAP Dictionary (Global TYPES and DATA)</a:t>
            </a:r>
          </a:p>
        </p:txBody>
      </p:sp>
      <p:pic>
        <p:nvPicPr>
          <p:cNvPr id="2" name="Picture 1">
            <a:extLst>
              <a:ext uri="{FF2B5EF4-FFF2-40B4-BE49-F238E27FC236}">
                <a16:creationId xmlns:a16="http://schemas.microsoft.com/office/drawing/2014/main" id="{EF7341D4-1C6B-4E8C-9BA2-07F69B0E39CF}"/>
              </a:ext>
            </a:extLst>
          </p:cNvPr>
          <p:cNvPicPr>
            <a:picLocks noChangeAspect="1"/>
          </p:cNvPicPr>
          <p:nvPr/>
        </p:nvPicPr>
        <p:blipFill>
          <a:blip r:embed="rId2"/>
          <a:stretch>
            <a:fillRect/>
          </a:stretch>
        </p:blipFill>
        <p:spPr>
          <a:xfrm>
            <a:off x="981075" y="742950"/>
            <a:ext cx="7943850" cy="5372100"/>
          </a:xfrm>
          <a:prstGeom prst="rect">
            <a:avLst/>
          </a:prstGeom>
        </p:spPr>
      </p:pic>
      <p:sp>
        <p:nvSpPr>
          <p:cNvPr id="5" name="Rectangle 4">
            <a:extLst>
              <a:ext uri="{FF2B5EF4-FFF2-40B4-BE49-F238E27FC236}">
                <a16:creationId xmlns:a16="http://schemas.microsoft.com/office/drawing/2014/main" id="{9C99E0E1-604D-49F4-8A29-98B7CBD92E86}"/>
              </a:ext>
            </a:extLst>
          </p:cNvPr>
          <p:cNvSpPr/>
          <p:nvPr/>
        </p:nvSpPr>
        <p:spPr bwMode="auto">
          <a:xfrm>
            <a:off x="1155197" y="2459114"/>
            <a:ext cx="4047118" cy="399495"/>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ED1E29C7-4BD5-4FA9-99EA-90B994498CB0}"/>
              </a:ext>
            </a:extLst>
          </p:cNvPr>
          <p:cNvSpPr/>
          <p:nvPr/>
        </p:nvSpPr>
        <p:spPr bwMode="auto">
          <a:xfrm>
            <a:off x="981075" y="4891596"/>
            <a:ext cx="2037333" cy="399495"/>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9689002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SCARR – DB table structure</a:t>
            </a:r>
          </a:p>
        </p:txBody>
      </p:sp>
      <p:pic>
        <p:nvPicPr>
          <p:cNvPr id="4" name="Picture 3">
            <a:extLst>
              <a:ext uri="{FF2B5EF4-FFF2-40B4-BE49-F238E27FC236}">
                <a16:creationId xmlns:a16="http://schemas.microsoft.com/office/drawing/2014/main" id="{EB1CDF84-A42F-46DB-9B95-57A4B3B28F82}"/>
              </a:ext>
            </a:extLst>
          </p:cNvPr>
          <p:cNvPicPr>
            <a:picLocks noChangeAspect="1"/>
          </p:cNvPicPr>
          <p:nvPr/>
        </p:nvPicPr>
        <p:blipFill>
          <a:blip r:embed="rId2"/>
          <a:stretch>
            <a:fillRect/>
          </a:stretch>
        </p:blipFill>
        <p:spPr>
          <a:xfrm>
            <a:off x="433387" y="1076325"/>
            <a:ext cx="7370085" cy="3836483"/>
          </a:xfrm>
          <a:prstGeom prst="rect">
            <a:avLst/>
          </a:prstGeom>
        </p:spPr>
      </p:pic>
      <p:sp>
        <p:nvSpPr>
          <p:cNvPr id="5" name="Rectangle 4">
            <a:extLst>
              <a:ext uri="{FF2B5EF4-FFF2-40B4-BE49-F238E27FC236}">
                <a16:creationId xmlns:a16="http://schemas.microsoft.com/office/drawing/2014/main" id="{1AAD4BBD-8B4D-492B-96D0-6585A169B5FA}"/>
              </a:ext>
            </a:extLst>
          </p:cNvPr>
          <p:cNvSpPr/>
          <p:nvPr/>
        </p:nvSpPr>
        <p:spPr bwMode="auto">
          <a:xfrm>
            <a:off x="3605435" y="1695635"/>
            <a:ext cx="380639" cy="346229"/>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E394AF70-369F-429F-8A18-AAE2BA7EBC4D}"/>
              </a:ext>
            </a:extLst>
          </p:cNvPr>
          <p:cNvSpPr/>
          <p:nvPr/>
        </p:nvSpPr>
        <p:spPr bwMode="auto">
          <a:xfrm>
            <a:off x="433387" y="3169329"/>
            <a:ext cx="2037333" cy="1455937"/>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52633B2F-0561-475E-8D3A-4878A8E54218}"/>
              </a:ext>
            </a:extLst>
          </p:cNvPr>
          <p:cNvSpPr/>
          <p:nvPr/>
        </p:nvSpPr>
        <p:spPr bwMode="auto">
          <a:xfrm>
            <a:off x="3795754" y="3107184"/>
            <a:ext cx="4130983" cy="1455937"/>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8B74B7DA-4562-4C78-8E1F-32E83CEA02F1}"/>
              </a:ext>
            </a:extLst>
          </p:cNvPr>
          <p:cNvSpPr/>
          <p:nvPr/>
        </p:nvSpPr>
        <p:spPr>
          <a:xfrm>
            <a:off x="433387" y="5273727"/>
            <a:ext cx="5707285" cy="830997"/>
          </a:xfrm>
          <a:prstGeom prst="rect">
            <a:avLst/>
          </a:prstGeom>
        </p:spPr>
        <p:txBody>
          <a:bodyPr wrap="square">
            <a:spAutoFit/>
          </a:bodyPr>
          <a:lstStyle/>
          <a:p>
            <a:pPr algn="just"/>
            <a:r>
              <a:rPr lang="en-US" sz="1600" b="0" i="0" dirty="0">
                <a:solidFill>
                  <a:srgbClr val="000000"/>
                </a:solidFill>
                <a:effectLst/>
                <a:latin typeface="+mj-lt"/>
              </a:rPr>
              <a:t>OBS: MANDT field is part of the key of most of the ABAP DB table and it represents the client used during </a:t>
            </a:r>
            <a:r>
              <a:rPr lang="en-US" sz="1600" b="0" i="0" dirty="0" err="1">
                <a:solidFill>
                  <a:srgbClr val="000000"/>
                </a:solidFill>
                <a:effectLst/>
                <a:latin typeface="+mj-lt"/>
              </a:rPr>
              <a:t>LogOn</a:t>
            </a:r>
            <a:r>
              <a:rPr lang="en-US" sz="1600" b="0" i="0" dirty="0">
                <a:solidFill>
                  <a:srgbClr val="000000"/>
                </a:solidFill>
                <a:effectLst/>
                <a:latin typeface="+mj-lt"/>
              </a:rPr>
              <a:t>. </a:t>
            </a:r>
            <a:r>
              <a:rPr lang="en-US" sz="1600" dirty="0">
                <a:solidFill>
                  <a:srgbClr val="000000"/>
                </a:solidFill>
                <a:latin typeface="+mj-lt"/>
              </a:rPr>
              <a:t>This information is by default filled during DB table operations.</a:t>
            </a:r>
            <a:endParaRPr lang="en-US" sz="1600" b="0" i="0" dirty="0">
              <a:solidFill>
                <a:srgbClr val="000000"/>
              </a:solidFill>
              <a:effectLst/>
              <a:latin typeface="+mj-lt"/>
            </a:endParaRPr>
          </a:p>
        </p:txBody>
      </p:sp>
      <p:pic>
        <p:nvPicPr>
          <p:cNvPr id="10" name="Picture 9">
            <a:extLst>
              <a:ext uri="{FF2B5EF4-FFF2-40B4-BE49-F238E27FC236}">
                <a16:creationId xmlns:a16="http://schemas.microsoft.com/office/drawing/2014/main" id="{E5A2F1D5-AF5A-47FA-A2C7-8DB6F5244AE1}"/>
              </a:ext>
            </a:extLst>
          </p:cNvPr>
          <p:cNvPicPr>
            <a:picLocks noChangeAspect="1"/>
          </p:cNvPicPr>
          <p:nvPr/>
        </p:nvPicPr>
        <p:blipFill>
          <a:blip r:embed="rId3"/>
          <a:stretch>
            <a:fillRect/>
          </a:stretch>
        </p:blipFill>
        <p:spPr>
          <a:xfrm>
            <a:off x="6528301" y="5001930"/>
            <a:ext cx="2550342" cy="1253022"/>
          </a:xfrm>
          <a:prstGeom prst="rect">
            <a:avLst/>
          </a:prstGeom>
        </p:spPr>
      </p:pic>
      <p:sp>
        <p:nvSpPr>
          <p:cNvPr id="11" name="Rectangle 10">
            <a:extLst>
              <a:ext uri="{FF2B5EF4-FFF2-40B4-BE49-F238E27FC236}">
                <a16:creationId xmlns:a16="http://schemas.microsoft.com/office/drawing/2014/main" id="{2733E0E0-99B5-47C9-83F7-6CB2D386F09C}"/>
              </a:ext>
            </a:extLst>
          </p:cNvPr>
          <p:cNvSpPr/>
          <p:nvPr/>
        </p:nvSpPr>
        <p:spPr bwMode="auto">
          <a:xfrm>
            <a:off x="6528301" y="5071860"/>
            <a:ext cx="1807831" cy="279758"/>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7463762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SCARR – DB table records</a:t>
            </a:r>
          </a:p>
        </p:txBody>
      </p:sp>
      <p:pic>
        <p:nvPicPr>
          <p:cNvPr id="2" name="Picture 1">
            <a:extLst>
              <a:ext uri="{FF2B5EF4-FFF2-40B4-BE49-F238E27FC236}">
                <a16:creationId xmlns:a16="http://schemas.microsoft.com/office/drawing/2014/main" id="{98DA0CE0-B672-47B8-9177-D438A5F2F27C}"/>
              </a:ext>
            </a:extLst>
          </p:cNvPr>
          <p:cNvPicPr>
            <a:picLocks noChangeAspect="1"/>
          </p:cNvPicPr>
          <p:nvPr/>
        </p:nvPicPr>
        <p:blipFill>
          <a:blip r:embed="rId2"/>
          <a:stretch>
            <a:fillRect/>
          </a:stretch>
        </p:blipFill>
        <p:spPr>
          <a:xfrm>
            <a:off x="221942" y="1047298"/>
            <a:ext cx="5560947" cy="2381702"/>
          </a:xfrm>
          <a:prstGeom prst="rect">
            <a:avLst/>
          </a:prstGeom>
        </p:spPr>
      </p:pic>
      <p:pic>
        <p:nvPicPr>
          <p:cNvPr id="5" name="Picture 4">
            <a:extLst>
              <a:ext uri="{FF2B5EF4-FFF2-40B4-BE49-F238E27FC236}">
                <a16:creationId xmlns:a16="http://schemas.microsoft.com/office/drawing/2014/main" id="{062FDB5E-BC06-4EE8-B133-055DAB9CFB04}"/>
              </a:ext>
            </a:extLst>
          </p:cNvPr>
          <p:cNvPicPr>
            <a:picLocks noChangeAspect="1"/>
          </p:cNvPicPr>
          <p:nvPr/>
        </p:nvPicPr>
        <p:blipFill>
          <a:blip r:embed="rId3"/>
          <a:stretch>
            <a:fillRect/>
          </a:stretch>
        </p:blipFill>
        <p:spPr>
          <a:xfrm>
            <a:off x="4103573" y="2382042"/>
            <a:ext cx="4824459" cy="3962948"/>
          </a:xfrm>
          <a:prstGeom prst="rect">
            <a:avLst/>
          </a:prstGeom>
        </p:spPr>
      </p:pic>
      <p:sp>
        <p:nvSpPr>
          <p:cNvPr id="6" name="Rectangle 5">
            <a:extLst>
              <a:ext uri="{FF2B5EF4-FFF2-40B4-BE49-F238E27FC236}">
                <a16:creationId xmlns:a16="http://schemas.microsoft.com/office/drawing/2014/main" id="{24408359-4269-4629-B47D-43B83F13C879}"/>
              </a:ext>
            </a:extLst>
          </p:cNvPr>
          <p:cNvSpPr/>
          <p:nvPr/>
        </p:nvSpPr>
        <p:spPr bwMode="auto">
          <a:xfrm>
            <a:off x="221942" y="1482572"/>
            <a:ext cx="341698" cy="301840"/>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2FD3FD6B-0C93-46FF-B699-73A2F09299CA}"/>
              </a:ext>
            </a:extLst>
          </p:cNvPr>
          <p:cNvSpPr/>
          <p:nvPr/>
        </p:nvSpPr>
        <p:spPr>
          <a:xfrm>
            <a:off x="221942" y="3866093"/>
            <a:ext cx="3531094" cy="1815882"/>
          </a:xfrm>
          <a:prstGeom prst="rect">
            <a:avLst/>
          </a:prstGeom>
        </p:spPr>
        <p:txBody>
          <a:bodyPr wrap="square">
            <a:spAutoFit/>
          </a:bodyPr>
          <a:lstStyle/>
          <a:p>
            <a:pPr algn="just"/>
            <a:r>
              <a:rPr lang="en-US" sz="1600" b="0" i="0" dirty="0">
                <a:solidFill>
                  <a:srgbClr val="000000"/>
                </a:solidFill>
                <a:effectLst/>
                <a:latin typeface="+mj-lt"/>
              </a:rPr>
              <a:t>Display all records </a:t>
            </a:r>
            <a:r>
              <a:rPr lang="en-US" sz="1600" dirty="0">
                <a:solidFill>
                  <a:srgbClr val="000000"/>
                </a:solidFill>
                <a:latin typeface="+mj-lt"/>
              </a:rPr>
              <a:t>of table SCARR.</a:t>
            </a:r>
          </a:p>
          <a:p>
            <a:pPr algn="just"/>
            <a:endParaRPr lang="en-US" sz="1600" b="0" i="0" dirty="0">
              <a:solidFill>
                <a:srgbClr val="000000"/>
              </a:solidFill>
              <a:effectLst/>
              <a:latin typeface="+mj-lt"/>
            </a:endParaRPr>
          </a:p>
          <a:p>
            <a:pPr algn="just"/>
            <a:r>
              <a:rPr lang="en-US" sz="1600" dirty="0">
                <a:solidFill>
                  <a:srgbClr val="000000"/>
                </a:solidFill>
                <a:latin typeface="+mj-lt"/>
              </a:rPr>
              <a:t>There are 18 Airline Companies defined in the Database.</a:t>
            </a:r>
          </a:p>
          <a:p>
            <a:pPr algn="just"/>
            <a:endParaRPr lang="en-US" sz="1600" b="0" i="0" dirty="0">
              <a:solidFill>
                <a:srgbClr val="000000"/>
              </a:solidFill>
              <a:effectLst/>
              <a:latin typeface="+mj-lt"/>
            </a:endParaRPr>
          </a:p>
          <a:p>
            <a:pPr algn="just"/>
            <a:r>
              <a:rPr lang="en-US" sz="1600" b="0" i="0" dirty="0">
                <a:solidFill>
                  <a:srgbClr val="000000"/>
                </a:solidFill>
                <a:effectLst/>
                <a:latin typeface="+mj-lt"/>
              </a:rPr>
              <a:t>Inspect the buttons from Application </a:t>
            </a:r>
            <a:r>
              <a:rPr lang="en-US" sz="1600" dirty="0">
                <a:solidFill>
                  <a:srgbClr val="000000"/>
                </a:solidFill>
                <a:latin typeface="+mj-lt"/>
              </a:rPr>
              <a:t>toolbar. Which button does the sort?</a:t>
            </a:r>
            <a:endParaRPr lang="en-US" sz="1600" b="0" i="0" dirty="0">
              <a:solidFill>
                <a:srgbClr val="000000"/>
              </a:solidFill>
              <a:effectLst/>
              <a:latin typeface="+mj-lt"/>
            </a:endParaRPr>
          </a:p>
        </p:txBody>
      </p:sp>
      <p:sp>
        <p:nvSpPr>
          <p:cNvPr id="8" name="Rectangle 7">
            <a:extLst>
              <a:ext uri="{FF2B5EF4-FFF2-40B4-BE49-F238E27FC236}">
                <a16:creationId xmlns:a16="http://schemas.microsoft.com/office/drawing/2014/main" id="{96E93975-E354-41BD-A973-6AD7B67B7D84}"/>
              </a:ext>
            </a:extLst>
          </p:cNvPr>
          <p:cNvSpPr/>
          <p:nvPr/>
        </p:nvSpPr>
        <p:spPr bwMode="auto">
          <a:xfrm>
            <a:off x="7769441" y="2382042"/>
            <a:ext cx="341698" cy="301840"/>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D81B1E7A-C690-4D2F-8BA8-CEF516EA1759}"/>
              </a:ext>
            </a:extLst>
          </p:cNvPr>
          <p:cNvSpPr/>
          <p:nvPr/>
        </p:nvSpPr>
        <p:spPr bwMode="auto">
          <a:xfrm>
            <a:off x="4166586" y="2683882"/>
            <a:ext cx="4480263" cy="301840"/>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5245648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SPFLI – DB table records</a:t>
            </a:r>
          </a:p>
        </p:txBody>
      </p:sp>
      <p:pic>
        <p:nvPicPr>
          <p:cNvPr id="6" name="Picture 5">
            <a:extLst>
              <a:ext uri="{FF2B5EF4-FFF2-40B4-BE49-F238E27FC236}">
                <a16:creationId xmlns:a16="http://schemas.microsoft.com/office/drawing/2014/main" id="{2EAC117A-4C04-405A-8402-4B997052E414}"/>
              </a:ext>
            </a:extLst>
          </p:cNvPr>
          <p:cNvPicPr>
            <a:picLocks noChangeAspect="1"/>
          </p:cNvPicPr>
          <p:nvPr/>
        </p:nvPicPr>
        <p:blipFill>
          <a:blip r:embed="rId2"/>
          <a:stretch>
            <a:fillRect/>
          </a:stretch>
        </p:blipFill>
        <p:spPr>
          <a:xfrm>
            <a:off x="280109" y="896182"/>
            <a:ext cx="5463743" cy="3909112"/>
          </a:xfrm>
          <a:prstGeom prst="rect">
            <a:avLst/>
          </a:prstGeom>
        </p:spPr>
      </p:pic>
      <p:pic>
        <p:nvPicPr>
          <p:cNvPr id="7" name="Picture 6">
            <a:extLst>
              <a:ext uri="{FF2B5EF4-FFF2-40B4-BE49-F238E27FC236}">
                <a16:creationId xmlns:a16="http://schemas.microsoft.com/office/drawing/2014/main" id="{AE6F4545-84B4-43A2-83E1-F964931821DB}"/>
              </a:ext>
            </a:extLst>
          </p:cNvPr>
          <p:cNvPicPr>
            <a:picLocks noChangeAspect="1"/>
          </p:cNvPicPr>
          <p:nvPr/>
        </p:nvPicPr>
        <p:blipFill>
          <a:blip r:embed="rId3"/>
          <a:stretch>
            <a:fillRect/>
          </a:stretch>
        </p:blipFill>
        <p:spPr>
          <a:xfrm>
            <a:off x="1158475" y="3923930"/>
            <a:ext cx="8550792" cy="2289143"/>
          </a:xfrm>
          <a:prstGeom prst="rect">
            <a:avLst/>
          </a:prstGeom>
        </p:spPr>
      </p:pic>
      <p:sp>
        <p:nvSpPr>
          <p:cNvPr id="8" name="Rectangle 7">
            <a:extLst>
              <a:ext uri="{FF2B5EF4-FFF2-40B4-BE49-F238E27FC236}">
                <a16:creationId xmlns:a16="http://schemas.microsoft.com/office/drawing/2014/main" id="{79C525C0-6E48-4EC8-92B0-5396C54B02DF}"/>
              </a:ext>
            </a:extLst>
          </p:cNvPr>
          <p:cNvSpPr/>
          <p:nvPr/>
        </p:nvSpPr>
        <p:spPr bwMode="auto">
          <a:xfrm>
            <a:off x="2068497" y="1376039"/>
            <a:ext cx="701336" cy="220809"/>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9AFB992-1951-4CD4-875A-4C725519ACF7}"/>
              </a:ext>
            </a:extLst>
          </p:cNvPr>
          <p:cNvSpPr/>
          <p:nvPr/>
        </p:nvSpPr>
        <p:spPr bwMode="auto">
          <a:xfrm>
            <a:off x="280109" y="1155229"/>
            <a:ext cx="341698" cy="220810"/>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6CB53F53-A4F7-4946-8B69-93340A566AF1}"/>
              </a:ext>
            </a:extLst>
          </p:cNvPr>
          <p:cNvSpPr/>
          <p:nvPr/>
        </p:nvSpPr>
        <p:spPr>
          <a:xfrm>
            <a:off x="6009777" y="896182"/>
            <a:ext cx="3699489" cy="2800767"/>
          </a:xfrm>
          <a:prstGeom prst="rect">
            <a:avLst/>
          </a:prstGeom>
        </p:spPr>
        <p:txBody>
          <a:bodyPr wrap="square">
            <a:spAutoFit/>
          </a:bodyPr>
          <a:lstStyle/>
          <a:p>
            <a:pPr algn="just"/>
            <a:r>
              <a:rPr lang="en-US" sz="1600" b="0" i="0" dirty="0">
                <a:solidFill>
                  <a:srgbClr val="000000"/>
                </a:solidFill>
                <a:effectLst/>
                <a:latin typeface="+mj-lt"/>
              </a:rPr>
              <a:t>Display flig</a:t>
            </a:r>
            <a:r>
              <a:rPr lang="en-US" sz="1600" dirty="0">
                <a:solidFill>
                  <a:srgbClr val="000000"/>
                </a:solidFill>
                <a:latin typeface="+mj-lt"/>
              </a:rPr>
              <a:t>ht schedule records for LH airline.</a:t>
            </a:r>
          </a:p>
          <a:p>
            <a:pPr algn="just"/>
            <a:endParaRPr lang="en-US" sz="1600" b="0" i="0" dirty="0">
              <a:solidFill>
                <a:srgbClr val="000000"/>
              </a:solidFill>
              <a:effectLst/>
              <a:latin typeface="+mj-lt"/>
            </a:endParaRPr>
          </a:p>
          <a:p>
            <a:pPr algn="just"/>
            <a:r>
              <a:rPr lang="en-US" sz="1600" dirty="0">
                <a:solidFill>
                  <a:srgbClr val="000000"/>
                </a:solidFill>
                <a:latin typeface="+mj-lt"/>
              </a:rPr>
              <a:t>Access table SPFLI. Fill the CARRID (Carrier ID field) with LH and execute.</a:t>
            </a:r>
          </a:p>
          <a:p>
            <a:pPr algn="just"/>
            <a:endParaRPr lang="en-US" sz="1600" dirty="0">
              <a:solidFill>
                <a:srgbClr val="000000"/>
              </a:solidFill>
              <a:latin typeface="+mj-lt"/>
            </a:endParaRPr>
          </a:p>
          <a:p>
            <a:pPr algn="just"/>
            <a:endParaRPr lang="en-US" sz="1600" dirty="0">
              <a:solidFill>
                <a:srgbClr val="000000"/>
              </a:solidFill>
              <a:latin typeface="+mj-lt"/>
            </a:endParaRPr>
          </a:p>
          <a:p>
            <a:pPr algn="just"/>
            <a:r>
              <a:rPr lang="en-US" sz="1600" dirty="0">
                <a:solidFill>
                  <a:srgbClr val="000000"/>
                </a:solidFill>
                <a:latin typeface="+mj-lt"/>
              </a:rPr>
              <a:t>There are 8 routes operated by LH airline company, and most of them start from DE, Frankfurt.</a:t>
            </a:r>
            <a:endParaRPr lang="en-US" sz="1600" b="0" i="0" dirty="0">
              <a:solidFill>
                <a:srgbClr val="000000"/>
              </a:solidFill>
              <a:effectLst/>
              <a:latin typeface="+mj-lt"/>
            </a:endParaRPr>
          </a:p>
          <a:p>
            <a:pPr algn="just"/>
            <a:endParaRPr lang="en-US" sz="1600" b="0" i="0" dirty="0">
              <a:solidFill>
                <a:srgbClr val="000000"/>
              </a:solidFill>
              <a:effectLst/>
              <a:latin typeface="+mj-lt"/>
            </a:endParaRPr>
          </a:p>
        </p:txBody>
      </p:sp>
      <p:sp>
        <p:nvSpPr>
          <p:cNvPr id="11" name="Rectangle 10">
            <a:extLst>
              <a:ext uri="{FF2B5EF4-FFF2-40B4-BE49-F238E27FC236}">
                <a16:creationId xmlns:a16="http://schemas.microsoft.com/office/drawing/2014/main" id="{2C0C0F33-1CCD-49A0-9D0C-346DCCCCFEFA}"/>
              </a:ext>
            </a:extLst>
          </p:cNvPr>
          <p:cNvSpPr/>
          <p:nvPr/>
        </p:nvSpPr>
        <p:spPr bwMode="auto">
          <a:xfrm>
            <a:off x="4249907" y="3962052"/>
            <a:ext cx="341698" cy="220810"/>
          </a:xfrm>
          <a:prstGeom prst="rect">
            <a:avLst/>
          </a:prstGeom>
          <a:noFill/>
          <a:ln w="38100" cap="flat" cmpd="sng" algn="ctr">
            <a:solidFill>
              <a:srgbClr val="5151F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9295292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A7E15-421A-46B1-B914-07673376EE4E}"/>
              </a:ext>
            </a:extLst>
          </p:cNvPr>
          <p:cNvSpPr txBox="1">
            <a:spLocks noChangeArrowheads="1"/>
          </p:cNvSpPr>
          <p:nvPr/>
        </p:nvSpPr>
        <p:spPr bwMode="auto">
          <a:xfrm>
            <a:off x="924377"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sz="3200" dirty="0">
                <a:solidFill>
                  <a:srgbClr val="001864"/>
                </a:solidFill>
              </a:rPr>
              <a:t>Questions</a:t>
            </a:r>
          </a:p>
        </p:txBody>
      </p:sp>
      <p:sp>
        <p:nvSpPr>
          <p:cNvPr id="6" name="Rectangle 5">
            <a:extLst>
              <a:ext uri="{FF2B5EF4-FFF2-40B4-BE49-F238E27FC236}">
                <a16:creationId xmlns:a16="http://schemas.microsoft.com/office/drawing/2014/main" id="{193AB565-E541-40E2-94DE-FA9EB8EC1B02}"/>
              </a:ext>
            </a:extLst>
          </p:cNvPr>
          <p:cNvSpPr/>
          <p:nvPr/>
        </p:nvSpPr>
        <p:spPr>
          <a:xfrm>
            <a:off x="843379" y="971973"/>
            <a:ext cx="8176334" cy="4278094"/>
          </a:xfrm>
          <a:prstGeom prst="rect">
            <a:avLst/>
          </a:prstGeom>
        </p:spPr>
        <p:txBody>
          <a:bodyPr wrap="square">
            <a:spAutoFit/>
          </a:bodyPr>
          <a:lstStyle/>
          <a:p>
            <a:pPr algn="just"/>
            <a:r>
              <a:rPr lang="en-US" sz="1600" dirty="0">
                <a:solidFill>
                  <a:srgbClr val="000000"/>
                </a:solidFill>
                <a:latin typeface="+mj-lt"/>
              </a:rPr>
              <a:t>Answer the following Questions:</a:t>
            </a:r>
          </a:p>
          <a:p>
            <a:pPr marL="342900" indent="-342900" algn="just">
              <a:buAutoNum type="arabicPeriod"/>
            </a:pPr>
            <a:endParaRPr lang="en-US" sz="1600" dirty="0">
              <a:solidFill>
                <a:srgbClr val="000000"/>
              </a:solidFill>
              <a:latin typeface="+mj-lt"/>
            </a:endParaRPr>
          </a:p>
          <a:p>
            <a:pPr marL="342900" indent="-342900" algn="just">
              <a:buAutoNum type="arabicPeriod"/>
            </a:pPr>
            <a:r>
              <a:rPr lang="en-US" sz="1600" dirty="0">
                <a:solidFill>
                  <a:srgbClr val="000000"/>
                </a:solidFill>
                <a:latin typeface="+mj-lt"/>
              </a:rPr>
              <a:t>How many Airline companies have the Local currency ‘EUR’? Display the Airlines.</a:t>
            </a:r>
          </a:p>
          <a:p>
            <a:pPr marL="342900" indent="-342900" algn="just">
              <a:buAutoNum type="arabicPeriod"/>
            </a:pPr>
            <a:endParaRPr lang="en-US" sz="1600" b="0" i="0" dirty="0">
              <a:solidFill>
                <a:srgbClr val="000000"/>
              </a:solidFill>
              <a:effectLst/>
              <a:latin typeface="+mj-lt"/>
            </a:endParaRPr>
          </a:p>
          <a:p>
            <a:pPr marL="342900" indent="-342900" algn="just">
              <a:buAutoNum type="arabicPeriod"/>
            </a:pPr>
            <a:r>
              <a:rPr lang="en-US" sz="1600" dirty="0">
                <a:solidFill>
                  <a:srgbClr val="000000"/>
                </a:solidFill>
                <a:latin typeface="+mj-lt"/>
              </a:rPr>
              <a:t>How many Airline companies are operating flights From Germany (country DE)?</a:t>
            </a:r>
            <a:r>
              <a:rPr lang="en-US" sz="1600" b="0" i="0" dirty="0">
                <a:solidFill>
                  <a:srgbClr val="000000"/>
                </a:solidFill>
                <a:effectLst/>
                <a:latin typeface="+mj-lt"/>
              </a:rPr>
              <a:t> </a:t>
            </a:r>
          </a:p>
          <a:p>
            <a:pPr marL="342900" indent="-342900" algn="just">
              <a:buAutoNum type="arabicPeriod"/>
            </a:pPr>
            <a:endParaRPr lang="en-US" sz="1600" dirty="0">
              <a:solidFill>
                <a:srgbClr val="000000"/>
              </a:solidFill>
              <a:latin typeface="+mj-lt"/>
            </a:endParaRPr>
          </a:p>
          <a:p>
            <a:pPr marL="342900" indent="-342900" algn="just">
              <a:buAutoNum type="arabicPeriod"/>
            </a:pPr>
            <a:r>
              <a:rPr lang="en-US" sz="1600" b="0" i="0" dirty="0">
                <a:solidFill>
                  <a:srgbClr val="000000"/>
                </a:solidFill>
                <a:effectLst/>
                <a:latin typeface="+mj-lt"/>
              </a:rPr>
              <a:t>What is the average Flight Time of the route from New York to Frankfurt? Which company operates the flight with the highest Flight Time?</a:t>
            </a:r>
          </a:p>
          <a:p>
            <a:pPr marL="342900" indent="-342900" algn="just">
              <a:buAutoNum type="arabicPeriod"/>
            </a:pPr>
            <a:endParaRPr lang="en-US" sz="1600" dirty="0">
              <a:solidFill>
                <a:srgbClr val="000000"/>
              </a:solidFill>
              <a:latin typeface="+mj-lt"/>
            </a:endParaRPr>
          </a:p>
          <a:p>
            <a:pPr marL="342900" indent="-342900" algn="just">
              <a:buAutoNum type="arabicPeriod"/>
            </a:pPr>
            <a:r>
              <a:rPr lang="en-US" sz="1600" b="0" i="0" dirty="0">
                <a:solidFill>
                  <a:srgbClr val="000000"/>
                </a:solidFill>
                <a:effectLst/>
                <a:latin typeface="+mj-lt"/>
              </a:rPr>
              <a:t>How many Flights wer</a:t>
            </a:r>
            <a:r>
              <a:rPr lang="en-US" sz="1600" dirty="0">
                <a:solidFill>
                  <a:srgbClr val="000000"/>
                </a:solidFill>
                <a:latin typeface="+mj-lt"/>
              </a:rPr>
              <a:t>e operated on 09.05.2018? Display the Flights.</a:t>
            </a:r>
          </a:p>
          <a:p>
            <a:pPr marL="342900" indent="-342900" algn="just">
              <a:buAutoNum type="arabicPeriod"/>
            </a:pPr>
            <a:endParaRPr lang="en-US" sz="1600" dirty="0">
              <a:solidFill>
                <a:srgbClr val="000000"/>
              </a:solidFill>
              <a:latin typeface="+mj-lt"/>
            </a:endParaRPr>
          </a:p>
          <a:p>
            <a:pPr marL="342900" indent="-342900" algn="just">
              <a:buAutoNum type="arabicPeriod"/>
            </a:pPr>
            <a:r>
              <a:rPr lang="en-US" sz="1600" dirty="0">
                <a:solidFill>
                  <a:srgbClr val="000000"/>
                </a:solidFill>
                <a:latin typeface="+mj-lt"/>
              </a:rPr>
              <a:t>Which Flight (company and route) had the highest Booking price (PAYMENTSUM) on 09.05.2018?</a:t>
            </a:r>
          </a:p>
          <a:p>
            <a:pPr marL="342900" indent="-342900" algn="just">
              <a:buAutoNum type="arabicPeriod"/>
            </a:pPr>
            <a:endParaRPr lang="en-US" sz="1600" dirty="0">
              <a:solidFill>
                <a:srgbClr val="000000"/>
              </a:solidFill>
              <a:latin typeface="+mj-lt"/>
            </a:endParaRPr>
          </a:p>
          <a:p>
            <a:pPr marL="342900" indent="-342900" algn="just">
              <a:buAutoNum type="arabicPeriod"/>
            </a:pPr>
            <a:r>
              <a:rPr lang="en-US" sz="1600" dirty="0">
                <a:solidFill>
                  <a:srgbClr val="000000"/>
                </a:solidFill>
                <a:latin typeface="+mj-lt"/>
              </a:rPr>
              <a:t>What is the Total Booking price for all routes operated on 09.05.2018?</a:t>
            </a:r>
          </a:p>
          <a:p>
            <a:pPr marL="342900" indent="-342900" algn="just">
              <a:buAutoNum type="arabicPeriod"/>
            </a:pPr>
            <a:endParaRPr lang="en-US" sz="1600" b="0" i="0" dirty="0">
              <a:solidFill>
                <a:srgbClr val="000000"/>
              </a:solidFill>
              <a:effectLst/>
              <a:latin typeface="+mj-lt"/>
            </a:endParaRPr>
          </a:p>
          <a:p>
            <a:pPr marL="342900" indent="-342900" algn="just">
              <a:buAutoNum type="arabicPeriod"/>
            </a:pPr>
            <a:endParaRPr lang="en-US" sz="1600" b="0" i="0" dirty="0">
              <a:solidFill>
                <a:srgbClr val="000000"/>
              </a:solidFill>
              <a:effectLst/>
              <a:latin typeface="+mj-lt"/>
            </a:endParaRPr>
          </a:p>
        </p:txBody>
      </p:sp>
    </p:spTree>
    <p:extLst>
      <p:ext uri="{BB962C8B-B14F-4D97-AF65-F5344CB8AC3E}">
        <p14:creationId xmlns:p14="http://schemas.microsoft.com/office/powerpoint/2010/main" val="351187966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290C976-5ACB-4318-8ED4-EC1FA2B717FA}"/>
              </a:ext>
            </a:extLst>
          </p:cNvPr>
          <p:cNvSpPr txBox="1">
            <a:spLocks noChangeArrowheads="1"/>
          </p:cNvSpPr>
          <p:nvPr/>
        </p:nvSpPr>
        <p:spPr bwMode="auto">
          <a:xfrm>
            <a:off x="809089"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Characteristics</a:t>
            </a:r>
          </a:p>
        </p:txBody>
      </p:sp>
      <p:sp>
        <p:nvSpPr>
          <p:cNvPr id="3" name="Content Placeholder 2">
            <a:extLst>
              <a:ext uri="{FF2B5EF4-FFF2-40B4-BE49-F238E27FC236}">
                <a16:creationId xmlns:a16="http://schemas.microsoft.com/office/drawing/2014/main" id="{16371242-D043-4F52-8E65-3D8E63AAC5C7}"/>
              </a:ext>
            </a:extLst>
          </p:cNvPr>
          <p:cNvSpPr txBox="1">
            <a:spLocks/>
          </p:cNvSpPr>
          <p:nvPr/>
        </p:nvSpPr>
        <p:spPr bwMode="auto">
          <a:xfrm>
            <a:off x="809089" y="628055"/>
            <a:ext cx="8734039" cy="1301414"/>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marL="285750" indent="-285750" algn="l" rtl="0" eaLnBrk="0" fontAlgn="base" hangingPunct="0">
              <a:spcBef>
                <a:spcPct val="20000"/>
              </a:spcBef>
              <a:spcAft>
                <a:spcPct val="0"/>
              </a:spcAft>
              <a:buClr>
                <a:schemeClr val="accent1"/>
              </a:buClr>
              <a:buBlip>
                <a:blip r:embed="rId3"/>
              </a:buBlip>
              <a:defRPr sz="2000">
                <a:solidFill>
                  <a:srgbClr val="001864"/>
                </a:solidFill>
                <a:latin typeface="+mn-lt"/>
                <a:ea typeface="+mn-ea"/>
                <a:cs typeface="+mn-cs"/>
              </a:defRPr>
            </a:lvl1pPr>
            <a:lvl2pPr marL="742950" indent="-247650" algn="l" rtl="0" eaLnBrk="0" fontAlgn="base" hangingPunct="0">
              <a:spcBef>
                <a:spcPct val="20000"/>
              </a:spcBef>
              <a:spcAft>
                <a:spcPct val="0"/>
              </a:spcAft>
              <a:buClr>
                <a:srgbClr val="0029AC"/>
              </a:buClr>
              <a:buFont typeface="Arial" charset="0"/>
              <a:buChar char="■"/>
              <a:defRPr>
                <a:solidFill>
                  <a:srgbClr val="001864"/>
                </a:solidFill>
                <a:latin typeface="+mn-lt"/>
              </a:defRPr>
            </a:lvl2pPr>
            <a:lvl3pPr marL="1085850" indent="-228600" algn="l" rtl="0" eaLnBrk="0" fontAlgn="base" hangingPunct="0">
              <a:spcBef>
                <a:spcPct val="20000"/>
              </a:spcBef>
              <a:spcAft>
                <a:spcPct val="0"/>
              </a:spcAft>
              <a:buClr>
                <a:schemeClr val="tx1"/>
              </a:buClr>
              <a:buSzPct val="115000"/>
              <a:buFont typeface="Wingdings" pitchFamily="2" charset="2"/>
              <a:buChar char="§"/>
              <a:defRPr sz="1600">
                <a:solidFill>
                  <a:srgbClr val="001864"/>
                </a:solidFill>
                <a:latin typeface="+mn-lt"/>
              </a:defRPr>
            </a:lvl3pPr>
            <a:lvl4pPr marL="1422400" indent="-168275" algn="l" rtl="0" eaLnBrk="0" fontAlgn="base" hangingPunct="0">
              <a:spcBef>
                <a:spcPct val="20000"/>
              </a:spcBef>
              <a:spcAft>
                <a:spcPct val="0"/>
              </a:spcAft>
              <a:buClr>
                <a:schemeClr val="tx1"/>
              </a:buClr>
              <a:buFont typeface="Wingdings" pitchFamily="2" charset="2"/>
              <a:buChar char="§"/>
              <a:defRPr sz="1400">
                <a:solidFill>
                  <a:srgbClr val="001864"/>
                </a:solidFill>
                <a:latin typeface="+mn-lt"/>
              </a:defRPr>
            </a:lvl4pPr>
            <a:lvl5pPr marL="1778000" indent="-171450" algn="l" rtl="0" eaLnBrk="0" fontAlgn="base" hangingPunct="0">
              <a:spcBef>
                <a:spcPct val="20000"/>
              </a:spcBef>
              <a:spcAft>
                <a:spcPct val="0"/>
              </a:spcAft>
              <a:buClr>
                <a:srgbClr val="5F5F5F"/>
              </a:buClr>
              <a:buFont typeface="Arial" charset="0"/>
              <a:buChar char="–"/>
              <a:defRPr sz="1000">
                <a:solidFill>
                  <a:srgbClr val="001864"/>
                </a:solidFill>
                <a:latin typeface="+mn-lt"/>
              </a:defRPr>
            </a:lvl5pPr>
            <a:lvl6pPr marL="2235200" indent="-171450" algn="l" rtl="0" fontAlgn="base">
              <a:spcBef>
                <a:spcPct val="20000"/>
              </a:spcBef>
              <a:spcAft>
                <a:spcPct val="0"/>
              </a:spcAft>
              <a:buClr>
                <a:srgbClr val="5F5F5F"/>
              </a:buClr>
              <a:buFont typeface="Arial" charset="0"/>
              <a:buChar char="–"/>
              <a:defRPr sz="1000">
                <a:solidFill>
                  <a:srgbClr val="4D4D4D"/>
                </a:solidFill>
                <a:latin typeface="+mn-lt"/>
              </a:defRPr>
            </a:lvl6pPr>
            <a:lvl7pPr marL="2692400" indent="-171450" algn="l" rtl="0" fontAlgn="base">
              <a:spcBef>
                <a:spcPct val="20000"/>
              </a:spcBef>
              <a:spcAft>
                <a:spcPct val="0"/>
              </a:spcAft>
              <a:buClr>
                <a:srgbClr val="5F5F5F"/>
              </a:buClr>
              <a:buFont typeface="Arial" charset="0"/>
              <a:buChar char="–"/>
              <a:defRPr sz="1000">
                <a:solidFill>
                  <a:srgbClr val="4D4D4D"/>
                </a:solidFill>
                <a:latin typeface="+mn-lt"/>
              </a:defRPr>
            </a:lvl7pPr>
            <a:lvl8pPr marL="3149600" indent="-171450" algn="l" rtl="0" fontAlgn="base">
              <a:spcBef>
                <a:spcPct val="20000"/>
              </a:spcBef>
              <a:spcAft>
                <a:spcPct val="0"/>
              </a:spcAft>
              <a:buClr>
                <a:srgbClr val="5F5F5F"/>
              </a:buClr>
              <a:buFont typeface="Arial" charset="0"/>
              <a:buChar char="–"/>
              <a:defRPr sz="1000">
                <a:solidFill>
                  <a:srgbClr val="4D4D4D"/>
                </a:solidFill>
                <a:latin typeface="+mn-lt"/>
              </a:defRPr>
            </a:lvl8pPr>
            <a:lvl9pPr marL="3606800" indent="-171450" algn="l" rtl="0" fontAlgn="base">
              <a:spcBef>
                <a:spcPct val="20000"/>
              </a:spcBef>
              <a:spcAft>
                <a:spcPct val="0"/>
              </a:spcAft>
              <a:buClr>
                <a:srgbClr val="5F5F5F"/>
              </a:buClr>
              <a:buFont typeface="Arial" charset="0"/>
              <a:buChar char="–"/>
              <a:defRPr sz="1000">
                <a:solidFill>
                  <a:srgbClr val="4D4D4D"/>
                </a:solidFill>
                <a:latin typeface="+mn-lt"/>
              </a:defRPr>
            </a:lvl9pPr>
          </a:lstStyle>
          <a:p>
            <a:pPr marL="0" indent="0">
              <a:buFontTx/>
              <a:buNone/>
            </a:pPr>
            <a:r>
              <a:rPr lang="en-US" sz="1800" kern="0" dirty="0">
                <a:solidFill>
                  <a:schemeClr val="tx1"/>
                </a:solidFill>
              </a:rPr>
              <a:t>    Traditionally, data was organized in file formats. DBMS was a new concept then, and all the research was done to make it overcome the deficiencies in traditional style of data management. </a:t>
            </a:r>
            <a:endParaRPr lang="en-US" kern="0" dirty="0"/>
          </a:p>
          <a:p>
            <a:pPr marL="0" indent="0">
              <a:buFontTx/>
              <a:buNone/>
            </a:pPr>
            <a:r>
              <a:rPr lang="en-US" kern="0" dirty="0"/>
              <a:t>                 </a:t>
            </a:r>
            <a:r>
              <a:rPr lang="en-US" kern="0" dirty="0">
                <a:solidFill>
                  <a:schemeClr val="tx1"/>
                </a:solidFill>
              </a:rPr>
              <a:t>A </a:t>
            </a:r>
            <a:r>
              <a:rPr lang="en-US" b="1" kern="0" dirty="0">
                <a:solidFill>
                  <a:schemeClr val="tx1"/>
                </a:solidFill>
              </a:rPr>
              <a:t>modern DBMS </a:t>
            </a:r>
            <a:r>
              <a:rPr lang="en-US" kern="0" dirty="0">
                <a:solidFill>
                  <a:schemeClr val="tx1"/>
                </a:solidFill>
              </a:rPr>
              <a:t>has the following characteristics:</a:t>
            </a:r>
            <a:endParaRPr lang="en-US" sz="2800" kern="0" dirty="0">
              <a:solidFill>
                <a:schemeClr val="tx1"/>
              </a:solidFill>
            </a:endParaRPr>
          </a:p>
        </p:txBody>
      </p:sp>
      <p:graphicFrame>
        <p:nvGraphicFramePr>
          <p:cNvPr id="4" name="Table 3">
            <a:extLst>
              <a:ext uri="{FF2B5EF4-FFF2-40B4-BE49-F238E27FC236}">
                <a16:creationId xmlns:a16="http://schemas.microsoft.com/office/drawing/2014/main" id="{CD7422C5-02C7-44B9-B3DF-89FD667DC33C}"/>
              </a:ext>
            </a:extLst>
          </p:cNvPr>
          <p:cNvGraphicFramePr>
            <a:graphicFrameLocks noGrp="1"/>
          </p:cNvGraphicFramePr>
          <p:nvPr>
            <p:extLst>
              <p:ext uri="{D42A27DB-BD31-4B8C-83A1-F6EECF244321}">
                <p14:modId xmlns:p14="http://schemas.microsoft.com/office/powerpoint/2010/main" val="2931302999"/>
              </p:ext>
            </p:extLst>
          </p:nvPr>
        </p:nvGraphicFramePr>
        <p:xfrm>
          <a:off x="891206" y="1929469"/>
          <a:ext cx="8569804" cy="4605556"/>
        </p:xfrm>
        <a:graphic>
          <a:graphicData uri="http://schemas.openxmlformats.org/drawingml/2006/table">
            <a:tbl>
              <a:tblPr firstRow="1" bandRow="1">
                <a:tableStyleId>{5940675A-B579-460E-94D1-54222C63F5DA}</a:tableStyleId>
              </a:tblPr>
              <a:tblGrid>
                <a:gridCol w="4284902">
                  <a:extLst>
                    <a:ext uri="{9D8B030D-6E8A-4147-A177-3AD203B41FA5}">
                      <a16:colId xmlns:a16="http://schemas.microsoft.com/office/drawing/2014/main" val="279316055"/>
                    </a:ext>
                  </a:extLst>
                </a:gridCol>
                <a:gridCol w="4284902">
                  <a:extLst>
                    <a:ext uri="{9D8B030D-6E8A-4147-A177-3AD203B41FA5}">
                      <a16:colId xmlns:a16="http://schemas.microsoft.com/office/drawing/2014/main" val="1040711217"/>
                    </a:ext>
                  </a:extLst>
                </a:gridCol>
              </a:tblGrid>
              <a:tr h="2302778">
                <a:tc>
                  <a:txBody>
                    <a:bodyPr/>
                    <a:lstStyle/>
                    <a:p>
                      <a:pPr>
                        <a:buFont typeface="Arial" panose="020B0604020202020204" pitchFamily="34" charset="0"/>
                        <a:buNone/>
                      </a:pPr>
                      <a:endParaRPr lang="en-US" sz="1600" b="1" dirty="0"/>
                    </a:p>
                    <a:p>
                      <a:pPr>
                        <a:buFont typeface="Arial" panose="020B0604020202020204" pitchFamily="34" charset="0"/>
                        <a:buNone/>
                      </a:pPr>
                      <a:r>
                        <a:rPr lang="en-US" sz="1600" b="1" dirty="0"/>
                        <a:t>Real-world entity</a:t>
                      </a:r>
                      <a:r>
                        <a:rPr lang="en-US" sz="1600" dirty="0"/>
                        <a:t> − A modern DBMS is more realistic and uses real-world entities to design its architecture. It uses the behavior and attributes too. </a:t>
                      </a:r>
                    </a:p>
                    <a:p>
                      <a:pPr marL="0" indent="0">
                        <a:buNone/>
                      </a:pPr>
                      <a:r>
                        <a:rPr lang="en-US" sz="1600" dirty="0"/>
                        <a:t>  </a:t>
                      </a:r>
                      <a:r>
                        <a:rPr lang="en-US" sz="1600" i="1" dirty="0"/>
                        <a:t>For example</a:t>
                      </a:r>
                      <a:r>
                        <a:rPr lang="en-US" sz="1600" dirty="0"/>
                        <a:t>, a school database may use students as an entity and their age as an attribute.</a:t>
                      </a:r>
                    </a:p>
                    <a:p>
                      <a:pPr marL="0" indent="0">
                        <a:buNone/>
                      </a:pPr>
                      <a:endParaRPr lang="en-US" sz="1600" dirty="0"/>
                    </a:p>
                  </a:txBody>
                  <a:tcPr/>
                </a:tc>
                <a:tc>
                  <a:txBody>
                    <a:bodyPr/>
                    <a:lstStyle/>
                    <a:p>
                      <a:endParaRPr lang="en-US" sz="1600" dirty="0"/>
                    </a:p>
                  </a:txBody>
                  <a:tcPr/>
                </a:tc>
                <a:extLst>
                  <a:ext uri="{0D108BD9-81ED-4DB2-BD59-A6C34878D82A}">
                    <a16:rowId xmlns:a16="http://schemas.microsoft.com/office/drawing/2014/main" val="2155376851"/>
                  </a:ext>
                </a:extLst>
              </a:tr>
              <a:tr h="2302778">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Relation-based tables</a:t>
                      </a:r>
                      <a:r>
                        <a:rPr lang="en-US" sz="1600" dirty="0"/>
                        <a:t> − DBMS allows entities and relations among them to form tables. A user can understand the architecture of a database just by looking at the table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904187726"/>
                  </a:ext>
                </a:extLst>
              </a:tr>
            </a:tbl>
          </a:graphicData>
        </a:graphic>
      </p:graphicFrame>
      <p:graphicFrame>
        <p:nvGraphicFramePr>
          <p:cNvPr id="5" name="Object 4">
            <a:extLst>
              <a:ext uri="{FF2B5EF4-FFF2-40B4-BE49-F238E27FC236}">
                <a16:creationId xmlns:a16="http://schemas.microsoft.com/office/drawing/2014/main" id="{F6890B06-8D04-41B1-BFA9-E1D994E30A08}"/>
              </a:ext>
            </a:extLst>
          </p:cNvPr>
          <p:cNvGraphicFramePr>
            <a:graphicFrameLocks noChangeAspect="1"/>
          </p:cNvGraphicFramePr>
          <p:nvPr>
            <p:extLst>
              <p:ext uri="{D42A27DB-BD31-4B8C-83A1-F6EECF244321}">
                <p14:modId xmlns:p14="http://schemas.microsoft.com/office/powerpoint/2010/main" val="30951139"/>
              </p:ext>
            </p:extLst>
          </p:nvPr>
        </p:nvGraphicFramePr>
        <p:xfrm>
          <a:off x="5243120" y="1929469"/>
          <a:ext cx="4018326" cy="2239861"/>
        </p:xfrm>
        <a:graphic>
          <a:graphicData uri="http://schemas.openxmlformats.org/presentationml/2006/ole">
            <mc:AlternateContent xmlns:mc="http://schemas.openxmlformats.org/markup-compatibility/2006">
              <mc:Choice xmlns:v="urn:schemas-microsoft-com:vml" Requires="v">
                <p:oleObj spid="_x0000_s1328" name="Image" r:id="rId4" imgW="9650520" imgH="5688720" progId="Photoshop.Image.16">
                  <p:embed/>
                </p:oleObj>
              </mc:Choice>
              <mc:Fallback>
                <p:oleObj name="Image" r:id="rId4" imgW="9650520" imgH="5688720" progId="Photoshop.Image.16">
                  <p:embed/>
                  <p:pic>
                    <p:nvPicPr>
                      <p:cNvPr id="0" name=""/>
                      <p:cNvPicPr/>
                      <p:nvPr/>
                    </p:nvPicPr>
                    <p:blipFill>
                      <a:blip r:embed="rId5"/>
                      <a:stretch>
                        <a:fillRect/>
                      </a:stretch>
                    </p:blipFill>
                    <p:spPr>
                      <a:xfrm>
                        <a:off x="5243120" y="1929469"/>
                        <a:ext cx="4018326" cy="223986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97C1C36-843E-4731-9F52-374119DE6C46}"/>
              </a:ext>
            </a:extLst>
          </p:cNvPr>
          <p:cNvGraphicFramePr>
            <a:graphicFrameLocks noChangeAspect="1"/>
          </p:cNvGraphicFramePr>
          <p:nvPr>
            <p:extLst>
              <p:ext uri="{D42A27DB-BD31-4B8C-83A1-F6EECF244321}">
                <p14:modId xmlns:p14="http://schemas.microsoft.com/office/powerpoint/2010/main" val="4077684057"/>
              </p:ext>
            </p:extLst>
          </p:nvPr>
        </p:nvGraphicFramePr>
        <p:xfrm>
          <a:off x="1409350" y="4295163"/>
          <a:ext cx="3271707" cy="2239862"/>
        </p:xfrm>
        <a:graphic>
          <a:graphicData uri="http://schemas.openxmlformats.org/presentationml/2006/ole">
            <mc:AlternateContent xmlns:mc="http://schemas.openxmlformats.org/markup-compatibility/2006">
              <mc:Choice xmlns:v="urn:schemas-microsoft-com:vml" Requires="v">
                <p:oleObj spid="_x0000_s1329" name="Image" r:id="rId6" imgW="6552360" imgH="5434920" progId="Photoshop.Image.16">
                  <p:embed/>
                </p:oleObj>
              </mc:Choice>
              <mc:Fallback>
                <p:oleObj name="Image" r:id="rId6" imgW="6552360" imgH="5434920" progId="Photoshop.Image.16">
                  <p:embed/>
                  <p:pic>
                    <p:nvPicPr>
                      <p:cNvPr id="0" name=""/>
                      <p:cNvPicPr/>
                      <p:nvPr/>
                    </p:nvPicPr>
                    <p:blipFill>
                      <a:blip r:embed="rId7"/>
                      <a:stretch>
                        <a:fillRect/>
                      </a:stretch>
                    </p:blipFill>
                    <p:spPr>
                      <a:xfrm>
                        <a:off x="1409350" y="4295163"/>
                        <a:ext cx="3271707" cy="2239862"/>
                      </a:xfrm>
                      <a:prstGeom prst="rect">
                        <a:avLst/>
                      </a:prstGeom>
                    </p:spPr>
                  </p:pic>
                </p:oleObj>
              </mc:Fallback>
            </mc:AlternateContent>
          </a:graphicData>
        </a:graphic>
      </p:graphicFrame>
    </p:spTree>
    <p:extLst>
      <p:ext uri="{BB962C8B-B14F-4D97-AF65-F5344CB8AC3E}">
        <p14:creationId xmlns:p14="http://schemas.microsoft.com/office/powerpoint/2010/main" val="364192671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E0DDE0-7CBC-48DC-B9C2-6B69035B734B}"/>
              </a:ext>
            </a:extLst>
          </p:cNvPr>
          <p:cNvSpPr txBox="1">
            <a:spLocks noChangeArrowheads="1"/>
          </p:cNvSpPr>
          <p:nvPr/>
        </p:nvSpPr>
        <p:spPr bwMode="auto">
          <a:xfrm>
            <a:off x="809089" y="0"/>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Characteristics</a:t>
            </a:r>
          </a:p>
        </p:txBody>
      </p:sp>
      <p:graphicFrame>
        <p:nvGraphicFramePr>
          <p:cNvPr id="2" name="Table 1">
            <a:extLst>
              <a:ext uri="{FF2B5EF4-FFF2-40B4-BE49-F238E27FC236}">
                <a16:creationId xmlns:a16="http://schemas.microsoft.com/office/drawing/2014/main" id="{92E3869E-DE5B-471E-910D-13ABA96A53BB}"/>
              </a:ext>
            </a:extLst>
          </p:cNvPr>
          <p:cNvGraphicFramePr>
            <a:graphicFrameLocks noGrp="1"/>
          </p:cNvGraphicFramePr>
          <p:nvPr>
            <p:extLst>
              <p:ext uri="{D42A27DB-BD31-4B8C-83A1-F6EECF244321}">
                <p14:modId xmlns:p14="http://schemas.microsoft.com/office/powerpoint/2010/main" val="851810997"/>
              </p:ext>
            </p:extLst>
          </p:nvPr>
        </p:nvGraphicFramePr>
        <p:xfrm>
          <a:off x="809089" y="872456"/>
          <a:ext cx="8469136" cy="5503178"/>
        </p:xfrm>
        <a:graphic>
          <a:graphicData uri="http://schemas.openxmlformats.org/drawingml/2006/table">
            <a:tbl>
              <a:tblPr firstRow="1" bandRow="1">
                <a:tableStyleId>{5940675A-B579-460E-94D1-54222C63F5DA}</a:tableStyleId>
              </a:tblPr>
              <a:tblGrid>
                <a:gridCol w="4234568">
                  <a:extLst>
                    <a:ext uri="{9D8B030D-6E8A-4147-A177-3AD203B41FA5}">
                      <a16:colId xmlns:a16="http://schemas.microsoft.com/office/drawing/2014/main" val="234239297"/>
                    </a:ext>
                  </a:extLst>
                </a:gridCol>
                <a:gridCol w="4234568">
                  <a:extLst>
                    <a:ext uri="{9D8B030D-6E8A-4147-A177-3AD203B41FA5}">
                      <a16:colId xmlns:a16="http://schemas.microsoft.com/office/drawing/2014/main" val="4006526789"/>
                    </a:ext>
                  </a:extLst>
                </a:gridCol>
              </a:tblGrid>
              <a:tr h="2907339">
                <a:tc>
                  <a:txBody>
                    <a:bodyPr/>
                    <a:lstStyle/>
                    <a:p>
                      <a:pPr>
                        <a:buFont typeface="Arial" panose="020B0604020202020204" pitchFamily="34" charset="0"/>
                        <a:buChar char="•"/>
                      </a:pPr>
                      <a:r>
                        <a:rPr lang="en-US" sz="1600" b="1" dirty="0"/>
                        <a:t>Isolation of data and application</a:t>
                      </a:r>
                      <a:r>
                        <a:rPr lang="en-US" sz="1600" dirty="0"/>
                        <a:t> − </a:t>
                      </a:r>
                    </a:p>
                    <a:p>
                      <a:pPr>
                        <a:buFont typeface="Arial" panose="020B0604020202020204" pitchFamily="34" charset="0"/>
                        <a:buNone/>
                      </a:pPr>
                      <a:r>
                        <a:rPr lang="en-US" sz="1600" dirty="0"/>
                        <a:t>A database system is entirely different than its data. A database is an active entity, whereas data is said to be passive, on which the database works and organizes. DBMS also stores metadata, which is data about data, to ease its own process.</a:t>
                      </a:r>
                    </a:p>
                  </a:txBody>
                  <a:tcPr/>
                </a:tc>
                <a:tc>
                  <a:txBody>
                    <a:bodyPr/>
                    <a:lstStyle/>
                    <a:p>
                      <a:endParaRPr lang="en-US" sz="1600" dirty="0"/>
                    </a:p>
                  </a:txBody>
                  <a:tcPr/>
                </a:tc>
                <a:extLst>
                  <a:ext uri="{0D108BD9-81ED-4DB2-BD59-A6C34878D82A}">
                    <a16:rowId xmlns:a16="http://schemas.microsoft.com/office/drawing/2014/main" val="2337934051"/>
                  </a:ext>
                </a:extLst>
              </a:tr>
              <a:tr h="2595839">
                <a:tc>
                  <a:txBody>
                    <a:bodyPr/>
                    <a:lstStyle/>
                    <a:p>
                      <a:endParaRPr lang="en-US" sz="1600" dirty="0"/>
                    </a:p>
                  </a:txBody>
                  <a:tcPr/>
                </a:tc>
                <a:tc>
                  <a:txBody>
                    <a:body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Less redundancy</a:t>
                      </a:r>
                      <a:r>
                        <a:rPr lang="en-US" sz="1600" dirty="0"/>
                        <a:t> − DBMS follows the rules of normalization, which splits a relation when any of its attributes is having redundancy in values. Normalization is a mathematically rich and scientific process that reduces data redundancy.</a:t>
                      </a:r>
                    </a:p>
                    <a:p>
                      <a:endParaRPr lang="en-US" sz="1600" dirty="0"/>
                    </a:p>
                  </a:txBody>
                  <a:tcPr/>
                </a:tc>
                <a:extLst>
                  <a:ext uri="{0D108BD9-81ED-4DB2-BD59-A6C34878D82A}">
                    <a16:rowId xmlns:a16="http://schemas.microsoft.com/office/drawing/2014/main" val="1095359576"/>
                  </a:ext>
                </a:extLst>
              </a:tr>
            </a:tbl>
          </a:graphicData>
        </a:graphic>
      </p:graphicFrame>
      <p:pic>
        <p:nvPicPr>
          <p:cNvPr id="6" name="Picture 5">
            <a:extLst>
              <a:ext uri="{FF2B5EF4-FFF2-40B4-BE49-F238E27FC236}">
                <a16:creationId xmlns:a16="http://schemas.microsoft.com/office/drawing/2014/main" id="{7BDC8A23-C2E9-45A8-BEF6-5F1356F1FFFD}"/>
              </a:ext>
            </a:extLst>
          </p:cNvPr>
          <p:cNvPicPr>
            <a:picLocks noChangeAspect="1"/>
          </p:cNvPicPr>
          <p:nvPr/>
        </p:nvPicPr>
        <p:blipFill>
          <a:blip r:embed="rId2"/>
          <a:stretch>
            <a:fillRect/>
          </a:stretch>
        </p:blipFill>
        <p:spPr>
          <a:xfrm>
            <a:off x="5209563" y="1057013"/>
            <a:ext cx="3887347" cy="2567032"/>
          </a:xfrm>
          <a:prstGeom prst="rect">
            <a:avLst/>
          </a:prstGeom>
        </p:spPr>
      </p:pic>
      <p:pic>
        <p:nvPicPr>
          <p:cNvPr id="7" name="Picture 6">
            <a:extLst>
              <a:ext uri="{FF2B5EF4-FFF2-40B4-BE49-F238E27FC236}">
                <a16:creationId xmlns:a16="http://schemas.microsoft.com/office/drawing/2014/main" id="{D58B8AD5-7CAC-4B6C-9997-93635956949D}"/>
              </a:ext>
            </a:extLst>
          </p:cNvPr>
          <p:cNvPicPr>
            <a:picLocks noChangeAspect="1"/>
          </p:cNvPicPr>
          <p:nvPr/>
        </p:nvPicPr>
        <p:blipFill>
          <a:blip r:embed="rId3"/>
          <a:stretch>
            <a:fillRect/>
          </a:stretch>
        </p:blipFill>
        <p:spPr>
          <a:xfrm>
            <a:off x="1031846" y="3959604"/>
            <a:ext cx="3775046" cy="2197915"/>
          </a:xfrm>
          <a:prstGeom prst="rect">
            <a:avLst/>
          </a:prstGeom>
        </p:spPr>
      </p:pic>
    </p:spTree>
    <p:extLst>
      <p:ext uri="{BB962C8B-B14F-4D97-AF65-F5344CB8AC3E}">
        <p14:creationId xmlns:p14="http://schemas.microsoft.com/office/powerpoint/2010/main" val="10716295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0388132-BF5B-4248-A805-6D4AD7781676}"/>
              </a:ext>
            </a:extLst>
          </p:cNvPr>
          <p:cNvGraphicFramePr>
            <a:graphicFrameLocks noGrp="1"/>
          </p:cNvGraphicFramePr>
          <p:nvPr>
            <p:extLst>
              <p:ext uri="{D42A27DB-BD31-4B8C-83A1-F6EECF244321}">
                <p14:modId xmlns:p14="http://schemas.microsoft.com/office/powerpoint/2010/main" val="1270479051"/>
              </p:ext>
            </p:extLst>
          </p:nvPr>
        </p:nvGraphicFramePr>
        <p:xfrm>
          <a:off x="809089" y="731838"/>
          <a:ext cx="8472882" cy="5627017"/>
        </p:xfrm>
        <a:graphic>
          <a:graphicData uri="http://schemas.openxmlformats.org/drawingml/2006/table">
            <a:tbl>
              <a:tblPr firstRow="1" bandRow="1">
                <a:tableStyleId>{5940675A-B579-460E-94D1-54222C63F5DA}</a:tableStyleId>
              </a:tblPr>
              <a:tblGrid>
                <a:gridCol w="4238314">
                  <a:extLst>
                    <a:ext uri="{9D8B030D-6E8A-4147-A177-3AD203B41FA5}">
                      <a16:colId xmlns:a16="http://schemas.microsoft.com/office/drawing/2014/main" val="234239297"/>
                    </a:ext>
                  </a:extLst>
                </a:gridCol>
                <a:gridCol w="4234568">
                  <a:extLst>
                    <a:ext uri="{9D8B030D-6E8A-4147-A177-3AD203B41FA5}">
                      <a16:colId xmlns:a16="http://schemas.microsoft.com/office/drawing/2014/main" val="4006526789"/>
                    </a:ext>
                  </a:extLst>
                </a:gridCol>
              </a:tblGrid>
              <a:tr h="2956569">
                <a:tc>
                  <a:txBody>
                    <a:bodyPr/>
                    <a:lstStyle/>
                    <a:p>
                      <a:pPr>
                        <a:buFont typeface="Arial" panose="020B0604020202020204" pitchFamily="34" charset="0"/>
                        <a:buChar char="•"/>
                      </a:pP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Consistency</a:t>
                      </a:r>
                      <a:r>
                        <a:rPr lang="en-US" sz="1600" dirty="0"/>
                        <a:t>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sz="1600" dirty="0"/>
                    </a:p>
                  </a:txBody>
                  <a:tcPr/>
                </a:tc>
                <a:extLst>
                  <a:ext uri="{0D108BD9-81ED-4DB2-BD59-A6C34878D82A}">
                    <a16:rowId xmlns:a16="http://schemas.microsoft.com/office/drawing/2014/main" val="2337934051"/>
                  </a:ext>
                </a:extLst>
              </a:tr>
              <a:tr h="2670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Query Language</a:t>
                      </a:r>
                      <a:r>
                        <a:rPr lang="en-US" sz="1600" dirty="0"/>
                        <a:t>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sz="1600" dirty="0"/>
                    </a:p>
                  </a:txBody>
                  <a:tcPr/>
                </a:tc>
                <a:tc>
                  <a:txBody>
                    <a:bodyPr/>
                    <a:lstStyle/>
                    <a:p>
                      <a:endParaRPr lang="en-US" sz="1600" dirty="0"/>
                    </a:p>
                  </a:txBody>
                  <a:tcPr/>
                </a:tc>
                <a:extLst>
                  <a:ext uri="{0D108BD9-81ED-4DB2-BD59-A6C34878D82A}">
                    <a16:rowId xmlns:a16="http://schemas.microsoft.com/office/drawing/2014/main" val="1095359576"/>
                  </a:ext>
                </a:extLst>
              </a:tr>
            </a:tbl>
          </a:graphicData>
        </a:graphic>
      </p:graphicFrame>
      <p:pic>
        <p:nvPicPr>
          <p:cNvPr id="3" name="Picture 2">
            <a:extLst>
              <a:ext uri="{FF2B5EF4-FFF2-40B4-BE49-F238E27FC236}">
                <a16:creationId xmlns:a16="http://schemas.microsoft.com/office/drawing/2014/main" id="{B003171C-70FB-4077-9AE7-E72A52A63DA1}"/>
              </a:ext>
            </a:extLst>
          </p:cNvPr>
          <p:cNvPicPr>
            <a:picLocks noChangeAspect="1"/>
          </p:cNvPicPr>
          <p:nvPr/>
        </p:nvPicPr>
        <p:blipFill>
          <a:blip r:embed="rId2"/>
          <a:stretch>
            <a:fillRect/>
          </a:stretch>
        </p:blipFill>
        <p:spPr>
          <a:xfrm>
            <a:off x="993472" y="906012"/>
            <a:ext cx="3875889" cy="2580662"/>
          </a:xfrm>
          <a:prstGeom prst="rect">
            <a:avLst/>
          </a:prstGeom>
        </p:spPr>
      </p:pic>
      <p:pic>
        <p:nvPicPr>
          <p:cNvPr id="4" name="Picture 3">
            <a:extLst>
              <a:ext uri="{FF2B5EF4-FFF2-40B4-BE49-F238E27FC236}">
                <a16:creationId xmlns:a16="http://schemas.microsoft.com/office/drawing/2014/main" id="{796879D3-073D-4CBD-9889-EC3B79B8176A}"/>
              </a:ext>
            </a:extLst>
          </p:cNvPr>
          <p:cNvPicPr>
            <a:picLocks noChangeAspect="1"/>
          </p:cNvPicPr>
          <p:nvPr/>
        </p:nvPicPr>
        <p:blipFill>
          <a:blip r:embed="rId3"/>
          <a:stretch>
            <a:fillRect/>
          </a:stretch>
        </p:blipFill>
        <p:spPr>
          <a:xfrm>
            <a:off x="5253659" y="4093827"/>
            <a:ext cx="3944421" cy="1674188"/>
          </a:xfrm>
          <a:prstGeom prst="rect">
            <a:avLst/>
          </a:prstGeom>
        </p:spPr>
      </p:pic>
      <p:sp>
        <p:nvSpPr>
          <p:cNvPr id="5" name="Rectangle 2">
            <a:extLst>
              <a:ext uri="{FF2B5EF4-FFF2-40B4-BE49-F238E27FC236}">
                <a16:creationId xmlns:a16="http://schemas.microsoft.com/office/drawing/2014/main" id="{F34BADA2-C485-44E8-A4F7-6261241EC3A6}"/>
              </a:ext>
            </a:extLst>
          </p:cNvPr>
          <p:cNvSpPr txBox="1">
            <a:spLocks noChangeArrowheads="1"/>
          </p:cNvSpPr>
          <p:nvPr/>
        </p:nvSpPr>
        <p:spPr bwMode="auto">
          <a:xfrm>
            <a:off x="809089" y="0"/>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Characteristics</a:t>
            </a:r>
          </a:p>
        </p:txBody>
      </p:sp>
    </p:spTree>
    <p:extLst>
      <p:ext uri="{BB962C8B-B14F-4D97-AF65-F5344CB8AC3E}">
        <p14:creationId xmlns:p14="http://schemas.microsoft.com/office/powerpoint/2010/main" val="262975799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BD0355-5A0E-45D8-8227-BE777B52785E}"/>
              </a:ext>
            </a:extLst>
          </p:cNvPr>
          <p:cNvGraphicFramePr>
            <a:graphicFrameLocks noGrp="1"/>
          </p:cNvGraphicFramePr>
          <p:nvPr>
            <p:extLst>
              <p:ext uri="{D42A27DB-BD31-4B8C-83A1-F6EECF244321}">
                <p14:modId xmlns:p14="http://schemas.microsoft.com/office/powerpoint/2010/main" val="2704128767"/>
              </p:ext>
            </p:extLst>
          </p:nvPr>
        </p:nvGraphicFramePr>
        <p:xfrm>
          <a:off x="822121" y="637569"/>
          <a:ext cx="8472882" cy="5814863"/>
        </p:xfrm>
        <a:graphic>
          <a:graphicData uri="http://schemas.openxmlformats.org/drawingml/2006/table">
            <a:tbl>
              <a:tblPr firstRow="1" bandRow="1">
                <a:tableStyleId>{5940675A-B579-460E-94D1-54222C63F5DA}</a:tableStyleId>
              </a:tblPr>
              <a:tblGrid>
                <a:gridCol w="4261071">
                  <a:extLst>
                    <a:ext uri="{9D8B030D-6E8A-4147-A177-3AD203B41FA5}">
                      <a16:colId xmlns:a16="http://schemas.microsoft.com/office/drawing/2014/main" val="234239297"/>
                    </a:ext>
                  </a:extLst>
                </a:gridCol>
                <a:gridCol w="4211811">
                  <a:extLst>
                    <a:ext uri="{9D8B030D-6E8A-4147-A177-3AD203B41FA5}">
                      <a16:colId xmlns:a16="http://schemas.microsoft.com/office/drawing/2014/main" val="4006526789"/>
                    </a:ext>
                  </a:extLst>
                </a:gridCol>
              </a:tblGrid>
              <a:tr h="2444652">
                <a:tc>
                  <a:txBody>
                    <a:bodyPr/>
                    <a:lstStyle/>
                    <a:p>
                      <a:pPr>
                        <a:buFont typeface="Arial" panose="020B0604020202020204" pitchFamily="34" charset="0"/>
                        <a:buChar cha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Multiple views</a:t>
                      </a:r>
                      <a:r>
                        <a:rPr lang="en-US" sz="1600" dirty="0"/>
                        <a:t>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2337934051"/>
                  </a:ext>
                </a:extLst>
              </a:tr>
              <a:tr h="2561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Security</a:t>
                      </a:r>
                      <a:r>
                        <a:rPr lang="en-US" sz="1600" dirty="0"/>
                        <a:t>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a:t>
                      </a:r>
                    </a:p>
                  </a:txBody>
                  <a:tcPr/>
                </a:tc>
                <a:tc>
                  <a:txBody>
                    <a:bodyPr/>
                    <a:lstStyle/>
                    <a:p>
                      <a:endParaRPr lang="en-US" dirty="0"/>
                    </a:p>
                  </a:txBody>
                  <a:tcPr/>
                </a:tc>
                <a:extLst>
                  <a:ext uri="{0D108BD9-81ED-4DB2-BD59-A6C34878D82A}">
                    <a16:rowId xmlns:a16="http://schemas.microsoft.com/office/drawing/2014/main" val="1095359576"/>
                  </a:ext>
                </a:extLst>
              </a:tr>
              <a:tr h="72395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a:txBody>
                  <a:tcPr/>
                </a:tc>
                <a:tc hMerge="1">
                  <a:txBody>
                    <a:bodyPr/>
                    <a:lstStyle/>
                    <a:p>
                      <a:endParaRPr lang="en-US" dirty="0"/>
                    </a:p>
                  </a:txBody>
                  <a:tcPr/>
                </a:tc>
                <a:extLst>
                  <a:ext uri="{0D108BD9-81ED-4DB2-BD59-A6C34878D82A}">
                    <a16:rowId xmlns:a16="http://schemas.microsoft.com/office/drawing/2014/main" val="49672813"/>
                  </a:ext>
                </a:extLst>
              </a:tr>
            </a:tbl>
          </a:graphicData>
        </a:graphic>
      </p:graphicFrame>
      <p:graphicFrame>
        <p:nvGraphicFramePr>
          <p:cNvPr id="3" name="Object 2">
            <a:extLst>
              <a:ext uri="{FF2B5EF4-FFF2-40B4-BE49-F238E27FC236}">
                <a16:creationId xmlns:a16="http://schemas.microsoft.com/office/drawing/2014/main" id="{B2F5A127-BCC8-4D88-B0DB-36D25E30F918}"/>
              </a:ext>
            </a:extLst>
          </p:cNvPr>
          <p:cNvGraphicFramePr>
            <a:graphicFrameLocks noChangeAspect="1"/>
          </p:cNvGraphicFramePr>
          <p:nvPr>
            <p:extLst>
              <p:ext uri="{D42A27DB-BD31-4B8C-83A1-F6EECF244321}">
                <p14:modId xmlns:p14="http://schemas.microsoft.com/office/powerpoint/2010/main" val="195634469"/>
              </p:ext>
            </p:extLst>
          </p:nvPr>
        </p:nvGraphicFramePr>
        <p:xfrm>
          <a:off x="1442907" y="731837"/>
          <a:ext cx="3004750" cy="2348707"/>
        </p:xfrm>
        <a:graphic>
          <a:graphicData uri="http://schemas.openxmlformats.org/presentationml/2006/ole">
            <mc:AlternateContent xmlns:mc="http://schemas.openxmlformats.org/markup-compatibility/2006">
              <mc:Choice xmlns:v="urn:schemas-microsoft-com:vml" Requires="v">
                <p:oleObj spid="_x0000_s3360" name="Image" r:id="rId3" imgW="11428560" imgH="11428560" progId="Photoshop.Image.16">
                  <p:embed/>
                </p:oleObj>
              </mc:Choice>
              <mc:Fallback>
                <p:oleObj name="Image" r:id="rId3" imgW="11428560" imgH="11428560" progId="Photoshop.Image.16">
                  <p:embed/>
                  <p:pic>
                    <p:nvPicPr>
                      <p:cNvPr id="0" name=""/>
                      <p:cNvPicPr/>
                      <p:nvPr/>
                    </p:nvPicPr>
                    <p:blipFill>
                      <a:blip r:embed="rId4"/>
                      <a:stretch>
                        <a:fillRect/>
                      </a:stretch>
                    </p:blipFill>
                    <p:spPr>
                      <a:xfrm>
                        <a:off x="1442907" y="731837"/>
                        <a:ext cx="3004750" cy="234870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25495B21-3381-4692-B90C-B8A9DBBBDC95}"/>
              </a:ext>
            </a:extLst>
          </p:cNvPr>
          <p:cNvGraphicFramePr>
            <a:graphicFrameLocks noChangeAspect="1"/>
          </p:cNvGraphicFramePr>
          <p:nvPr>
            <p:extLst>
              <p:ext uri="{D42A27DB-BD31-4B8C-83A1-F6EECF244321}">
                <p14:modId xmlns:p14="http://schemas.microsoft.com/office/powerpoint/2010/main" val="200083907"/>
              </p:ext>
            </p:extLst>
          </p:nvPr>
        </p:nvGraphicFramePr>
        <p:xfrm>
          <a:off x="5216553" y="3268252"/>
          <a:ext cx="3867326" cy="2209341"/>
        </p:xfrm>
        <a:graphic>
          <a:graphicData uri="http://schemas.openxmlformats.org/presentationml/2006/ole">
            <mc:AlternateContent xmlns:mc="http://schemas.openxmlformats.org/markup-compatibility/2006">
              <mc:Choice xmlns:v="urn:schemas-microsoft-com:vml" Requires="v">
                <p:oleObj spid="_x0000_s3361" name="Image" r:id="rId5" imgW="9777600" imgH="4190400" progId="Photoshop.Image.16">
                  <p:embed/>
                </p:oleObj>
              </mc:Choice>
              <mc:Fallback>
                <p:oleObj name="Image" r:id="rId5" imgW="9777600" imgH="4190400" progId="Photoshop.Image.16">
                  <p:embed/>
                  <p:pic>
                    <p:nvPicPr>
                      <p:cNvPr id="0" name=""/>
                      <p:cNvPicPr/>
                      <p:nvPr/>
                    </p:nvPicPr>
                    <p:blipFill>
                      <a:blip r:embed="rId6"/>
                      <a:stretch>
                        <a:fillRect/>
                      </a:stretch>
                    </p:blipFill>
                    <p:spPr>
                      <a:xfrm>
                        <a:off x="5216553" y="3268252"/>
                        <a:ext cx="3867326" cy="2209341"/>
                      </a:xfrm>
                      <a:prstGeom prst="rect">
                        <a:avLst/>
                      </a:prstGeom>
                    </p:spPr>
                  </p:pic>
                </p:oleObj>
              </mc:Fallback>
            </mc:AlternateContent>
          </a:graphicData>
        </a:graphic>
      </p:graphicFrame>
      <p:sp>
        <p:nvSpPr>
          <p:cNvPr id="5" name="Rectangle 2">
            <a:extLst>
              <a:ext uri="{FF2B5EF4-FFF2-40B4-BE49-F238E27FC236}">
                <a16:creationId xmlns:a16="http://schemas.microsoft.com/office/drawing/2014/main" id="{21B874B1-73F5-40E6-A2C0-66C46A9FB9BF}"/>
              </a:ext>
            </a:extLst>
          </p:cNvPr>
          <p:cNvSpPr txBox="1">
            <a:spLocks noChangeArrowheads="1"/>
          </p:cNvSpPr>
          <p:nvPr/>
        </p:nvSpPr>
        <p:spPr bwMode="auto">
          <a:xfrm>
            <a:off x="809089" y="0"/>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Characteristics</a:t>
            </a:r>
          </a:p>
        </p:txBody>
      </p:sp>
    </p:spTree>
    <p:extLst>
      <p:ext uri="{BB962C8B-B14F-4D97-AF65-F5344CB8AC3E}">
        <p14:creationId xmlns:p14="http://schemas.microsoft.com/office/powerpoint/2010/main" val="79389135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4294967295"/>
          </p:nvPr>
        </p:nvSpPr>
        <p:spPr>
          <a:xfrm>
            <a:off x="809089" y="648823"/>
            <a:ext cx="9115779" cy="4451683"/>
          </a:xfrm>
        </p:spPr>
        <p:txBody>
          <a:bodyPr/>
          <a:lstStyle/>
          <a:p>
            <a:pPr marL="0" indent="0">
              <a:buNone/>
            </a:pPr>
            <a:r>
              <a:rPr lang="en-US" sz="1600" dirty="0">
                <a:solidFill>
                  <a:schemeClr val="tx1"/>
                </a:solidFill>
              </a:rPr>
              <a:t>A typical DBMS has users with different rights and permissions who use it for different purposes. Some users retrieve data and some back it up. </a:t>
            </a:r>
          </a:p>
          <a:p>
            <a:pPr marL="0" indent="0">
              <a:buNone/>
            </a:pPr>
            <a:r>
              <a:rPr lang="en-US" sz="1600" dirty="0">
                <a:solidFill>
                  <a:schemeClr val="tx1"/>
                </a:solidFill>
              </a:rPr>
              <a:t>The users of a DBMS can be broadly categorized as follows: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sp>
        <p:nvSpPr>
          <p:cNvPr id="4" name="Rectangle 2">
            <a:extLst>
              <a:ext uri="{FF2B5EF4-FFF2-40B4-BE49-F238E27FC236}">
                <a16:creationId xmlns:a16="http://schemas.microsoft.com/office/drawing/2014/main" id="{0AE0DDE0-7CBC-48DC-B9C2-6B69035B734B}"/>
              </a:ext>
            </a:extLst>
          </p:cNvPr>
          <p:cNvSpPr txBox="1">
            <a:spLocks noChangeArrowheads="1"/>
          </p:cNvSpPr>
          <p:nvPr/>
        </p:nvSpPr>
        <p:spPr bwMode="auto">
          <a:xfrm>
            <a:off x="809089"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Users</a:t>
            </a:r>
          </a:p>
        </p:txBody>
      </p:sp>
      <p:pic>
        <p:nvPicPr>
          <p:cNvPr id="5" name="Picture 4">
            <a:extLst>
              <a:ext uri="{FF2B5EF4-FFF2-40B4-BE49-F238E27FC236}">
                <a16:creationId xmlns:a16="http://schemas.microsoft.com/office/drawing/2014/main" id="{42D2E141-B207-4F8F-8F81-CF6700DB289D}"/>
              </a:ext>
            </a:extLst>
          </p:cNvPr>
          <p:cNvPicPr>
            <a:picLocks noChangeAspect="1"/>
          </p:cNvPicPr>
          <p:nvPr/>
        </p:nvPicPr>
        <p:blipFill rotWithShape="1">
          <a:blip r:embed="rId3"/>
          <a:srcRect t="8193" b="8316"/>
          <a:stretch/>
        </p:blipFill>
        <p:spPr>
          <a:xfrm>
            <a:off x="2420354" y="1599072"/>
            <a:ext cx="4457700" cy="1988121"/>
          </a:xfrm>
          <a:prstGeom prst="rect">
            <a:avLst/>
          </a:prstGeom>
        </p:spPr>
      </p:pic>
      <p:graphicFrame>
        <p:nvGraphicFramePr>
          <p:cNvPr id="2" name="Table 1">
            <a:extLst>
              <a:ext uri="{FF2B5EF4-FFF2-40B4-BE49-F238E27FC236}">
                <a16:creationId xmlns:a16="http://schemas.microsoft.com/office/drawing/2014/main" id="{C9E7188F-B5EF-48E4-ABA4-E4CBD2CD9D25}"/>
              </a:ext>
            </a:extLst>
          </p:cNvPr>
          <p:cNvGraphicFramePr>
            <a:graphicFrameLocks noGrp="1"/>
          </p:cNvGraphicFramePr>
          <p:nvPr>
            <p:extLst>
              <p:ext uri="{D42A27DB-BD31-4B8C-83A1-F6EECF244321}">
                <p14:modId xmlns:p14="http://schemas.microsoft.com/office/powerpoint/2010/main" val="757133753"/>
              </p:ext>
            </p:extLst>
          </p:nvPr>
        </p:nvGraphicFramePr>
        <p:xfrm>
          <a:off x="746620" y="3642360"/>
          <a:ext cx="8951054" cy="2951387"/>
        </p:xfrm>
        <a:graphic>
          <a:graphicData uri="http://schemas.openxmlformats.org/drawingml/2006/table">
            <a:tbl>
              <a:tblPr firstRow="1" bandRow="1">
                <a:tableStyleId>{5940675A-B579-460E-94D1-54222C63F5DA}</a:tableStyleId>
              </a:tblPr>
              <a:tblGrid>
                <a:gridCol w="4475527">
                  <a:extLst>
                    <a:ext uri="{9D8B030D-6E8A-4147-A177-3AD203B41FA5}">
                      <a16:colId xmlns:a16="http://schemas.microsoft.com/office/drawing/2014/main" val="3098761739"/>
                    </a:ext>
                  </a:extLst>
                </a:gridCol>
                <a:gridCol w="4475527">
                  <a:extLst>
                    <a:ext uri="{9D8B030D-6E8A-4147-A177-3AD203B41FA5}">
                      <a16:colId xmlns:a16="http://schemas.microsoft.com/office/drawing/2014/main" val="2210894444"/>
                    </a:ext>
                  </a:extLst>
                </a:gridCol>
              </a:tblGrid>
              <a:tr h="2951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Administrators</a:t>
                      </a:r>
                      <a:r>
                        <a:rPr lang="en-US" sz="1600" dirty="0"/>
                        <a:t> − Administrators maintain the DBMS and are responsible for administrating the database. They are responsible to look after its usage and by whom it should be used. They create access profiles for users and apply limitations to maintain isolation and force security. Administrators also look after DBMS resources like system license, required tools, and other software and hardware related maintenance.</a:t>
                      </a:r>
                    </a:p>
                  </a:txBody>
                  <a:tcPr/>
                </a:tc>
                <a:tc>
                  <a:txBody>
                    <a:bodyPr/>
                    <a:lstStyle/>
                    <a:p>
                      <a:endParaRPr lang="en-US" dirty="0"/>
                    </a:p>
                  </a:txBody>
                  <a:tcPr/>
                </a:tc>
                <a:extLst>
                  <a:ext uri="{0D108BD9-81ED-4DB2-BD59-A6C34878D82A}">
                    <a16:rowId xmlns:a16="http://schemas.microsoft.com/office/drawing/2014/main" val="217820774"/>
                  </a:ext>
                </a:extLst>
              </a:tr>
            </a:tbl>
          </a:graphicData>
        </a:graphic>
      </p:graphicFrame>
      <p:graphicFrame>
        <p:nvGraphicFramePr>
          <p:cNvPr id="3" name="Object 2">
            <a:extLst>
              <a:ext uri="{FF2B5EF4-FFF2-40B4-BE49-F238E27FC236}">
                <a16:creationId xmlns:a16="http://schemas.microsoft.com/office/drawing/2014/main" id="{3057F61E-16E5-4129-846A-007BDCB43334}"/>
              </a:ext>
            </a:extLst>
          </p:cNvPr>
          <p:cNvGraphicFramePr>
            <a:graphicFrameLocks noChangeAspect="1"/>
          </p:cNvGraphicFramePr>
          <p:nvPr>
            <p:extLst>
              <p:ext uri="{D42A27DB-BD31-4B8C-83A1-F6EECF244321}">
                <p14:modId xmlns:p14="http://schemas.microsoft.com/office/powerpoint/2010/main" val="2095873266"/>
              </p:ext>
            </p:extLst>
          </p:nvPr>
        </p:nvGraphicFramePr>
        <p:xfrm>
          <a:off x="5301842" y="3691793"/>
          <a:ext cx="4320331" cy="2852519"/>
        </p:xfrm>
        <a:graphic>
          <a:graphicData uri="http://schemas.openxmlformats.org/presentationml/2006/ole">
            <mc:AlternateContent xmlns:mc="http://schemas.openxmlformats.org/markup-compatibility/2006">
              <mc:Choice xmlns:v="urn:schemas-microsoft-com:vml" Requires="v">
                <p:oleObj spid="_x0000_s4238" name="Image" r:id="rId4" imgW="14945760" imgH="12393360" progId="Photoshop.Image.16">
                  <p:embed/>
                </p:oleObj>
              </mc:Choice>
              <mc:Fallback>
                <p:oleObj name="Image" r:id="rId4" imgW="14945760" imgH="12393360" progId="Photoshop.Image.16">
                  <p:embed/>
                  <p:pic>
                    <p:nvPicPr>
                      <p:cNvPr id="0" name=""/>
                      <p:cNvPicPr/>
                      <p:nvPr/>
                    </p:nvPicPr>
                    <p:blipFill>
                      <a:blip r:embed="rId5"/>
                      <a:stretch>
                        <a:fillRect/>
                      </a:stretch>
                    </p:blipFill>
                    <p:spPr>
                      <a:xfrm>
                        <a:off x="5301842" y="3691793"/>
                        <a:ext cx="4320331" cy="2852519"/>
                      </a:xfrm>
                      <a:prstGeom prst="rect">
                        <a:avLst/>
                      </a:prstGeom>
                    </p:spPr>
                  </p:pic>
                </p:oleObj>
              </mc:Fallback>
            </mc:AlternateContent>
          </a:graphicData>
        </a:graphic>
      </p:graphicFrame>
    </p:spTree>
    <p:extLst>
      <p:ext uri="{BB962C8B-B14F-4D97-AF65-F5344CB8AC3E}">
        <p14:creationId xmlns:p14="http://schemas.microsoft.com/office/powerpoint/2010/main" val="190814066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5B507EBA-9633-4B4D-AE41-CEE741D2D7D0}"/>
              </a:ext>
            </a:extLst>
          </p:cNvPr>
          <p:cNvGraphicFramePr>
            <a:graphicFrameLocks noGrp="1"/>
          </p:cNvGraphicFramePr>
          <p:nvPr>
            <p:ph idx="4294967295"/>
            <p:extLst>
              <p:ext uri="{D42A27DB-BD31-4B8C-83A1-F6EECF244321}">
                <p14:modId xmlns:p14="http://schemas.microsoft.com/office/powerpoint/2010/main" val="639799232"/>
              </p:ext>
            </p:extLst>
          </p:nvPr>
        </p:nvGraphicFramePr>
        <p:xfrm>
          <a:off x="915988" y="728662"/>
          <a:ext cx="8601076" cy="5445635"/>
        </p:xfrm>
        <a:graphic>
          <a:graphicData uri="http://schemas.openxmlformats.org/drawingml/2006/table">
            <a:tbl>
              <a:tblPr firstRow="1" bandRow="1">
                <a:tableStyleId>{5940675A-B579-460E-94D1-54222C63F5DA}</a:tableStyleId>
              </a:tblPr>
              <a:tblGrid>
                <a:gridCol w="4300538">
                  <a:extLst>
                    <a:ext uri="{9D8B030D-6E8A-4147-A177-3AD203B41FA5}">
                      <a16:colId xmlns:a16="http://schemas.microsoft.com/office/drawing/2014/main" val="1492112637"/>
                    </a:ext>
                  </a:extLst>
                </a:gridCol>
                <a:gridCol w="4300538">
                  <a:extLst>
                    <a:ext uri="{9D8B030D-6E8A-4147-A177-3AD203B41FA5}">
                      <a16:colId xmlns:a16="http://schemas.microsoft.com/office/drawing/2014/main" val="3196796628"/>
                    </a:ext>
                  </a:extLst>
                </a:gridCol>
              </a:tblGrid>
              <a:tr h="2855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Designers</a:t>
                      </a:r>
                      <a:r>
                        <a:rPr lang="en-US" sz="1600" dirty="0"/>
                        <a:t> − Designers are the group of people who actually work on the designing part of the database. They keep a close watch on what data should be kept and in what format. They identify and design the whole set of entities, relations, constraints, and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2771254224"/>
                  </a:ext>
                </a:extLst>
              </a:tr>
              <a:tr h="258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End Users</a:t>
                      </a:r>
                      <a:r>
                        <a:rPr lang="en-US" sz="1600" dirty="0"/>
                        <a:t> − End users are those who actually reap the benefits of having a DBMS. End users can range from simple viewers who pay attention to the logs or market rates to sophisticated users such as business analysts.</a:t>
                      </a:r>
                    </a:p>
                    <a:p>
                      <a:endParaRPr lang="en-US" dirty="0"/>
                    </a:p>
                    <a:p>
                      <a:endParaRPr lang="en-US" dirty="0"/>
                    </a:p>
                    <a:p>
                      <a:endParaRPr lang="en-US" dirty="0"/>
                    </a:p>
                  </a:txBody>
                  <a:tcPr/>
                </a:tc>
                <a:extLst>
                  <a:ext uri="{0D108BD9-81ED-4DB2-BD59-A6C34878D82A}">
                    <a16:rowId xmlns:a16="http://schemas.microsoft.com/office/drawing/2014/main" val="4114413846"/>
                  </a:ext>
                </a:extLst>
              </a:tr>
            </a:tbl>
          </a:graphicData>
        </a:graphic>
      </p:graphicFrame>
      <p:sp>
        <p:nvSpPr>
          <p:cNvPr id="4" name="Rectangle 2">
            <a:extLst>
              <a:ext uri="{FF2B5EF4-FFF2-40B4-BE49-F238E27FC236}">
                <a16:creationId xmlns:a16="http://schemas.microsoft.com/office/drawing/2014/main" id="{0AE0DDE0-7CBC-48DC-B9C2-6B69035B734B}"/>
              </a:ext>
            </a:extLst>
          </p:cNvPr>
          <p:cNvSpPr txBox="1">
            <a:spLocks noChangeArrowheads="1"/>
          </p:cNvSpPr>
          <p:nvPr/>
        </p:nvSpPr>
        <p:spPr bwMode="auto">
          <a:xfrm>
            <a:off x="809089"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Users</a:t>
            </a:r>
          </a:p>
        </p:txBody>
      </p:sp>
      <p:pic>
        <p:nvPicPr>
          <p:cNvPr id="5" name="Picture 4">
            <a:extLst>
              <a:ext uri="{FF2B5EF4-FFF2-40B4-BE49-F238E27FC236}">
                <a16:creationId xmlns:a16="http://schemas.microsoft.com/office/drawing/2014/main" id="{3FF38D07-7D53-4892-83F1-1F6BE4613E0C}"/>
              </a:ext>
            </a:extLst>
          </p:cNvPr>
          <p:cNvPicPr>
            <a:picLocks noChangeAspect="1"/>
          </p:cNvPicPr>
          <p:nvPr/>
        </p:nvPicPr>
        <p:blipFill>
          <a:blip r:embed="rId3"/>
          <a:stretch>
            <a:fillRect/>
          </a:stretch>
        </p:blipFill>
        <p:spPr>
          <a:xfrm>
            <a:off x="5293453" y="798912"/>
            <a:ext cx="4135773" cy="2720419"/>
          </a:xfrm>
          <a:prstGeom prst="rect">
            <a:avLst/>
          </a:prstGeom>
        </p:spPr>
      </p:pic>
      <p:graphicFrame>
        <p:nvGraphicFramePr>
          <p:cNvPr id="7" name="Object 6">
            <a:extLst>
              <a:ext uri="{FF2B5EF4-FFF2-40B4-BE49-F238E27FC236}">
                <a16:creationId xmlns:a16="http://schemas.microsoft.com/office/drawing/2014/main" id="{F3C2AF9D-C360-4DCB-8638-F216D1ED179E}"/>
              </a:ext>
            </a:extLst>
          </p:cNvPr>
          <p:cNvGraphicFramePr>
            <a:graphicFrameLocks noChangeAspect="1"/>
          </p:cNvGraphicFramePr>
          <p:nvPr>
            <p:extLst>
              <p:ext uri="{D42A27DB-BD31-4B8C-83A1-F6EECF244321}">
                <p14:modId xmlns:p14="http://schemas.microsoft.com/office/powerpoint/2010/main" val="3515222252"/>
              </p:ext>
            </p:extLst>
          </p:nvPr>
        </p:nvGraphicFramePr>
        <p:xfrm>
          <a:off x="1015068" y="3649212"/>
          <a:ext cx="4085438" cy="2360438"/>
        </p:xfrm>
        <a:graphic>
          <a:graphicData uri="http://schemas.openxmlformats.org/presentationml/2006/ole">
            <mc:AlternateContent xmlns:mc="http://schemas.openxmlformats.org/markup-compatibility/2006">
              <mc:Choice xmlns:v="urn:schemas-microsoft-com:vml" Requires="v">
                <p:oleObj spid="_x0000_s5259" name="Image" r:id="rId4" imgW="5333040" imgH="3771360" progId="Photoshop.Image.16">
                  <p:embed/>
                </p:oleObj>
              </mc:Choice>
              <mc:Fallback>
                <p:oleObj name="Image" r:id="rId4" imgW="5333040" imgH="3771360" progId="Photoshop.Image.16">
                  <p:embed/>
                  <p:pic>
                    <p:nvPicPr>
                      <p:cNvPr id="0" name=""/>
                      <p:cNvPicPr/>
                      <p:nvPr/>
                    </p:nvPicPr>
                    <p:blipFill>
                      <a:blip r:embed="rId5"/>
                      <a:stretch>
                        <a:fillRect/>
                      </a:stretch>
                    </p:blipFill>
                    <p:spPr>
                      <a:xfrm>
                        <a:off x="1015068" y="3649212"/>
                        <a:ext cx="4085438" cy="2360438"/>
                      </a:xfrm>
                      <a:prstGeom prst="rect">
                        <a:avLst/>
                      </a:prstGeom>
                    </p:spPr>
                  </p:pic>
                </p:oleObj>
              </mc:Fallback>
            </mc:AlternateContent>
          </a:graphicData>
        </a:graphic>
      </p:graphicFrame>
    </p:spTree>
    <p:extLst>
      <p:ext uri="{BB962C8B-B14F-4D97-AF65-F5344CB8AC3E}">
        <p14:creationId xmlns:p14="http://schemas.microsoft.com/office/powerpoint/2010/main" val="65804169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4294967295"/>
          </p:nvPr>
        </p:nvSpPr>
        <p:spPr>
          <a:xfrm>
            <a:off x="857265" y="644832"/>
            <a:ext cx="8876082" cy="5822998"/>
          </a:xfrm>
        </p:spPr>
        <p:txBody>
          <a:bodyPr/>
          <a:lstStyle/>
          <a:p>
            <a:pPr marL="0" indent="0">
              <a:buNone/>
            </a:pPr>
            <a:r>
              <a:rPr lang="en-US" sz="1600" dirty="0"/>
              <a:t>The most popular data model in DBMS is the Relational Model. It is more scientific a model than others. This model is based on first-order predicate logic and defines a table as an </a:t>
            </a:r>
            <a:r>
              <a:rPr lang="en-US" sz="1600" b="1" dirty="0"/>
              <a:t>n-array relation</a:t>
            </a:r>
            <a:r>
              <a:rPr lang="en-US" sz="1600" dirty="0"/>
              <a:t>.</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  The main highlights of this model are :</a:t>
            </a:r>
          </a:p>
          <a:p>
            <a:pPr>
              <a:buFont typeface="Arial" panose="020B0604020202020204" pitchFamily="34" charset="0"/>
              <a:buChar char="•"/>
            </a:pPr>
            <a:r>
              <a:rPr lang="en-US" sz="1600" dirty="0"/>
              <a:t>Data is stored in tables called </a:t>
            </a:r>
            <a:r>
              <a:rPr lang="en-US" sz="1600" b="1" dirty="0"/>
              <a:t>relations</a:t>
            </a:r>
            <a:r>
              <a:rPr lang="en-US" sz="1600" dirty="0"/>
              <a:t>.</a:t>
            </a:r>
          </a:p>
          <a:p>
            <a:pPr>
              <a:buFont typeface="Arial" panose="020B0604020202020204" pitchFamily="34" charset="0"/>
              <a:buChar char="•"/>
            </a:pPr>
            <a:r>
              <a:rPr lang="en-US" sz="1600" dirty="0"/>
              <a:t>Relations can be normalized.</a:t>
            </a:r>
          </a:p>
          <a:p>
            <a:pPr>
              <a:buFont typeface="Arial" panose="020B0604020202020204" pitchFamily="34" charset="0"/>
              <a:buChar char="•"/>
            </a:pPr>
            <a:r>
              <a:rPr lang="en-US" sz="1600" dirty="0"/>
              <a:t>In normalized relations, values saved are atomic values.</a:t>
            </a:r>
          </a:p>
          <a:p>
            <a:pPr>
              <a:buFont typeface="Arial" panose="020B0604020202020204" pitchFamily="34" charset="0"/>
              <a:buChar char="•"/>
            </a:pPr>
            <a:r>
              <a:rPr lang="en-US" sz="1600" dirty="0"/>
              <a:t>Each row in a relation contains a unique value.</a:t>
            </a:r>
          </a:p>
          <a:p>
            <a:pPr>
              <a:buFont typeface="Arial" panose="020B0604020202020204" pitchFamily="34" charset="0"/>
              <a:buChar char="•"/>
            </a:pPr>
            <a:r>
              <a:rPr lang="en-US" sz="1600" dirty="0"/>
              <a:t>Each column in a relation contains values from a same domain.</a:t>
            </a:r>
          </a:p>
          <a:p>
            <a:pPr marL="0" indent="0">
              <a:buNone/>
            </a:pPr>
            <a:endParaRPr lang="en-US" sz="1600" dirty="0"/>
          </a:p>
        </p:txBody>
      </p:sp>
      <p:sp>
        <p:nvSpPr>
          <p:cNvPr id="4" name="Rectangle 2">
            <a:extLst>
              <a:ext uri="{FF2B5EF4-FFF2-40B4-BE49-F238E27FC236}">
                <a16:creationId xmlns:a16="http://schemas.microsoft.com/office/drawing/2014/main" id="{0AE0DDE0-7CBC-48DC-B9C2-6B69035B734B}"/>
              </a:ext>
            </a:extLst>
          </p:cNvPr>
          <p:cNvSpPr txBox="1">
            <a:spLocks noChangeArrowheads="1"/>
          </p:cNvSpPr>
          <p:nvPr/>
        </p:nvSpPr>
        <p:spPr bwMode="auto">
          <a:xfrm>
            <a:off x="915988" y="-3116"/>
            <a:ext cx="8003655" cy="731838"/>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l" rtl="0" eaLnBrk="0" fontAlgn="base" hangingPunct="0">
              <a:spcBef>
                <a:spcPct val="0"/>
              </a:spcBef>
              <a:spcAft>
                <a:spcPct val="0"/>
              </a:spcAft>
              <a:defRPr sz="2400" b="1" i="0">
                <a:solidFill>
                  <a:srgbClr val="000090"/>
                </a:solidFill>
                <a:latin typeface="+mj-lt"/>
                <a:ea typeface="+mj-ea"/>
                <a:cs typeface="+mj-cs"/>
              </a:defRPr>
            </a:lvl1pPr>
            <a:lvl2pPr algn="l" rtl="0" eaLnBrk="0" fontAlgn="base" hangingPunct="0">
              <a:spcBef>
                <a:spcPct val="0"/>
              </a:spcBef>
              <a:spcAft>
                <a:spcPct val="0"/>
              </a:spcAft>
              <a:defRPr sz="2400">
                <a:solidFill>
                  <a:srgbClr val="4D4D4D"/>
                </a:solidFill>
                <a:latin typeface="Arial" charset="0"/>
              </a:defRPr>
            </a:lvl2pPr>
            <a:lvl3pPr algn="l" rtl="0" eaLnBrk="0" fontAlgn="base" hangingPunct="0">
              <a:spcBef>
                <a:spcPct val="0"/>
              </a:spcBef>
              <a:spcAft>
                <a:spcPct val="0"/>
              </a:spcAft>
              <a:defRPr sz="2400">
                <a:solidFill>
                  <a:srgbClr val="4D4D4D"/>
                </a:solidFill>
                <a:latin typeface="Arial" charset="0"/>
              </a:defRPr>
            </a:lvl3pPr>
            <a:lvl4pPr algn="l" rtl="0" eaLnBrk="0" fontAlgn="base" hangingPunct="0">
              <a:spcBef>
                <a:spcPct val="0"/>
              </a:spcBef>
              <a:spcAft>
                <a:spcPct val="0"/>
              </a:spcAft>
              <a:defRPr sz="2400">
                <a:solidFill>
                  <a:srgbClr val="4D4D4D"/>
                </a:solidFill>
                <a:latin typeface="Arial" charset="0"/>
              </a:defRPr>
            </a:lvl4pPr>
            <a:lvl5pPr algn="l" rtl="0" eaLnBrk="0" fontAlgn="base" hangingPunct="0">
              <a:spcBef>
                <a:spcPct val="0"/>
              </a:spcBef>
              <a:spcAft>
                <a:spcPct val="0"/>
              </a:spcAft>
              <a:defRPr sz="2400">
                <a:solidFill>
                  <a:srgbClr val="4D4D4D"/>
                </a:solidFill>
                <a:latin typeface="Arial" charset="0"/>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a:lstStyle>
          <a:p>
            <a:r>
              <a:rPr lang="en-US" altLang="ro-RO" sz="3200" kern="0" dirty="0">
                <a:latin typeface="Arial" panose="020B0604020202020204" pitchFamily="34" charset="0"/>
              </a:rPr>
              <a:t>Database Model: </a:t>
            </a:r>
            <a:r>
              <a:rPr lang="en-US" sz="3200" kern="0" dirty="0">
                <a:latin typeface="Arial" panose="020B0604020202020204" pitchFamily="34" charset="0"/>
              </a:rPr>
              <a:t>Relational Model</a:t>
            </a:r>
          </a:p>
          <a:p>
            <a:endParaRPr lang="en-US" altLang="ro-RO" sz="3200" kern="0" dirty="0">
              <a:latin typeface="Arial" panose="020B0604020202020204" pitchFamily="34" charset="0"/>
            </a:endParaRPr>
          </a:p>
        </p:txBody>
      </p:sp>
      <p:pic>
        <p:nvPicPr>
          <p:cNvPr id="2" name="Picture 1">
            <a:extLst>
              <a:ext uri="{FF2B5EF4-FFF2-40B4-BE49-F238E27FC236}">
                <a16:creationId xmlns:a16="http://schemas.microsoft.com/office/drawing/2014/main" id="{7D7F1ABF-8F81-40FB-AD50-EE9074A28C8B}"/>
              </a:ext>
            </a:extLst>
          </p:cNvPr>
          <p:cNvPicPr>
            <a:picLocks noChangeAspect="1"/>
          </p:cNvPicPr>
          <p:nvPr/>
        </p:nvPicPr>
        <p:blipFill>
          <a:blip r:embed="rId2"/>
          <a:stretch>
            <a:fillRect/>
          </a:stretch>
        </p:blipFill>
        <p:spPr>
          <a:xfrm>
            <a:off x="2511437" y="1461850"/>
            <a:ext cx="4490112" cy="2787639"/>
          </a:xfrm>
          <a:prstGeom prst="rect">
            <a:avLst/>
          </a:prstGeom>
        </p:spPr>
      </p:pic>
    </p:spTree>
    <p:extLst>
      <p:ext uri="{BB962C8B-B14F-4D97-AF65-F5344CB8AC3E}">
        <p14:creationId xmlns:p14="http://schemas.microsoft.com/office/powerpoint/2010/main" val="2725210043"/>
      </p:ext>
    </p:extLst>
  </p:cSld>
  <p:clrMapOvr>
    <a:masterClrMapping/>
  </p:clrMapOvr>
  <p:transition spd="med">
    <p:fade/>
  </p:transition>
</p:sld>
</file>

<file path=ppt/theme/theme1.xml><?xml version="1.0" encoding="utf-8"?>
<a:theme xmlns:a="http://schemas.openxmlformats.org/drawingml/2006/main" name="default">
  <a:themeElements>
    <a:clrScheme name="default 1">
      <a:dk1>
        <a:srgbClr val="4D4D4D"/>
      </a:dk1>
      <a:lt1>
        <a:srgbClr val="FFFFFF"/>
      </a:lt1>
      <a:dk2>
        <a:srgbClr val="999999"/>
      </a:dk2>
      <a:lt2>
        <a:srgbClr val="000000"/>
      </a:lt2>
      <a:accent1>
        <a:srgbClr val="F04E22"/>
      </a:accent1>
      <a:accent2>
        <a:srgbClr val="F0B500"/>
      </a:accent2>
      <a:accent3>
        <a:srgbClr val="FFFFFF"/>
      </a:accent3>
      <a:accent4>
        <a:srgbClr val="404040"/>
      </a:accent4>
      <a:accent5>
        <a:srgbClr val="F6B2AB"/>
      </a:accent5>
      <a:accent6>
        <a:srgbClr val="D9A400"/>
      </a:accent6>
      <a:hlink>
        <a:srgbClr val="F07800"/>
      </a:hlink>
      <a:folHlink>
        <a:srgbClr val="00A6AD"/>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4D4D4D"/>
        </a:dk1>
        <a:lt1>
          <a:srgbClr val="FFFFFF"/>
        </a:lt1>
        <a:dk2>
          <a:srgbClr val="999999"/>
        </a:dk2>
        <a:lt2>
          <a:srgbClr val="000000"/>
        </a:lt2>
        <a:accent1>
          <a:srgbClr val="F04E22"/>
        </a:accent1>
        <a:accent2>
          <a:srgbClr val="F0B500"/>
        </a:accent2>
        <a:accent3>
          <a:srgbClr val="FFFFFF"/>
        </a:accent3>
        <a:accent4>
          <a:srgbClr val="404040"/>
        </a:accent4>
        <a:accent5>
          <a:srgbClr val="F6B2AB"/>
        </a:accent5>
        <a:accent6>
          <a:srgbClr val="D9A400"/>
        </a:accent6>
        <a:hlink>
          <a:srgbClr val="F07800"/>
        </a:hlink>
        <a:folHlink>
          <a:srgbClr val="00A6A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26037</TotalTime>
  <Words>2002</Words>
  <Application>Microsoft Office PowerPoint</Application>
  <PresentationFormat>A4 Paper (210x297 mm)</PresentationFormat>
  <Paragraphs>181</Paragraphs>
  <Slides>25</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Times</vt:lpstr>
      <vt:lpstr>Verdana</vt:lpstr>
      <vt:lpstr>Wingdings</vt:lpstr>
      <vt:lpstr>default</vt:lpstr>
      <vt:lpstr>Image</vt:lpstr>
      <vt:lpstr>Database -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to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Roberta Viganò</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presentazione Eventuale sottotitolo</dc:title>
  <dc:creator>Stefano</dc:creator>
  <cp:lastModifiedBy>Cristina Stoicescu</cp:lastModifiedBy>
  <cp:revision>2042</cp:revision>
  <cp:lastPrinted>2014-03-31T09:55:19Z</cp:lastPrinted>
  <dcterms:modified xsi:type="dcterms:W3CDTF">2020-03-20T15:55:00Z</dcterms:modified>
</cp:coreProperties>
</file>